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480" r:id="rId2"/>
    <p:sldId id="443" r:id="rId3"/>
    <p:sldId id="417" r:id="rId4"/>
    <p:sldId id="468" r:id="rId5"/>
    <p:sldId id="493" r:id="rId6"/>
    <p:sldId id="494" r:id="rId7"/>
    <p:sldId id="495" r:id="rId8"/>
    <p:sldId id="496" r:id="rId9"/>
    <p:sldId id="497" r:id="rId10"/>
    <p:sldId id="498" r:id="rId11"/>
    <p:sldId id="499" r:id="rId12"/>
    <p:sldId id="500" r:id="rId13"/>
    <p:sldId id="467" r:id="rId14"/>
    <p:sldId id="469" r:id="rId15"/>
    <p:sldId id="414" r:id="rId16"/>
  </p:sldIdLst>
  <p:sldSz cx="12192000" cy="6858000"/>
  <p:notesSz cx="6858000" cy="9144000"/>
  <p:embeddedFontLst>
    <p:embeddedFont>
      <p:font typeface="Alegreya" panose="00000500000000000000" pitchFamily="2"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uli" panose="00000500000000000000" pitchFamily="2" charset="0"/>
      <p:regular r:id="rId27"/>
      <p:bold r:id="rId28"/>
      <p:italic r:id="rId29"/>
      <p:boldItalic r:id="rId30"/>
    </p:embeddedFont>
    <p:embeddedFont>
      <p:font typeface="Muli Light" panose="00000400000000000000" pitchFamily="2" charset="0"/>
      <p:regular r:id="rId31"/>
      <p: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000000"/>
    <a:srgbClr val="313F3C"/>
    <a:srgbClr val="CC0000"/>
    <a:srgbClr val="B88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7B6D7-91B3-463F-9CE6-1D24D9C4F260}" v="145" dt="2020-06-13T11:15:30.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9" autoAdjust="0"/>
    <p:restoredTop sz="94660"/>
  </p:normalViewPr>
  <p:slideViewPr>
    <p:cSldViewPr snapToGrid="0">
      <p:cViewPr varScale="1">
        <p:scale>
          <a:sx n="52" d="100"/>
          <a:sy n="52" d="100"/>
        </p:scale>
        <p:origin x="114" y="17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F963C4-EDAF-42AD-A4E4-085AE9699035}" type="datetimeFigureOut">
              <a:rPr lang="en-AU" smtClean="0"/>
              <a:t>13/06/2020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281528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63C4-EDAF-42AD-A4E4-085AE9699035}" type="datetimeFigureOut">
              <a:rPr lang="en-AU" smtClean="0"/>
              <a:t>13/06/2020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55492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63C4-EDAF-42AD-A4E4-085AE9699035}" type="datetimeFigureOut">
              <a:rPr lang="en-AU" smtClean="0"/>
              <a:t>13/06/2020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132690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63C4-EDAF-42AD-A4E4-085AE9699035}" type="datetimeFigureOut">
              <a:rPr lang="en-AU" smtClean="0"/>
              <a:t>13/06/2020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340467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963C4-EDAF-42AD-A4E4-085AE9699035}" type="datetimeFigureOut">
              <a:rPr lang="en-AU" smtClean="0"/>
              <a:t>13/06/2020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130275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F963C4-EDAF-42AD-A4E4-085AE9699035}" type="datetimeFigureOut">
              <a:rPr lang="en-AU" smtClean="0"/>
              <a:t>13/06/2020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254943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F963C4-EDAF-42AD-A4E4-085AE9699035}" type="datetimeFigureOut">
              <a:rPr lang="en-AU" smtClean="0"/>
              <a:t>13/06/2020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136418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F963C4-EDAF-42AD-A4E4-085AE9699035}" type="datetimeFigureOut">
              <a:rPr lang="en-AU" smtClean="0"/>
              <a:t>13/06/2020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378563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963C4-EDAF-42AD-A4E4-085AE9699035}" type="datetimeFigureOut">
              <a:rPr lang="en-AU" smtClean="0"/>
              <a:t>13/06/2020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370594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963C4-EDAF-42AD-A4E4-085AE9699035}" type="datetimeFigureOut">
              <a:rPr lang="en-AU" smtClean="0"/>
              <a:t>13/06/2020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114085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963C4-EDAF-42AD-A4E4-085AE9699035}" type="datetimeFigureOut">
              <a:rPr lang="en-AU" smtClean="0"/>
              <a:t>13/06/2020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54BB4A-3EA4-4A10-B4B5-3EE9DB98512F}" type="slidenum">
              <a:rPr lang="en-AU" smtClean="0"/>
              <a:t>‹#›</a:t>
            </a:fld>
            <a:endParaRPr lang="en-AU"/>
          </a:p>
        </p:txBody>
      </p:sp>
    </p:spTree>
    <p:extLst>
      <p:ext uri="{BB962C8B-B14F-4D97-AF65-F5344CB8AC3E}">
        <p14:creationId xmlns:p14="http://schemas.microsoft.com/office/powerpoint/2010/main" val="346846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963C4-EDAF-42AD-A4E4-085AE9699035}" type="datetimeFigureOut">
              <a:rPr lang="en-AU" smtClean="0"/>
              <a:t>13/06/2020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4BB4A-3EA4-4A10-B4B5-3EE9DB98512F}" type="slidenum">
              <a:rPr lang="en-AU" smtClean="0"/>
              <a:t>‹#›</a:t>
            </a:fld>
            <a:endParaRPr lang="en-AU"/>
          </a:p>
        </p:txBody>
      </p:sp>
    </p:spTree>
    <p:extLst>
      <p:ext uri="{BB962C8B-B14F-4D97-AF65-F5344CB8AC3E}">
        <p14:creationId xmlns:p14="http://schemas.microsoft.com/office/powerpoint/2010/main" val="10067314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8" y="914402"/>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2 Corinthians 13:5-6</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2" y="1693509"/>
            <a:ext cx="4739951"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E8609F26-12C1-4DFC-9D1D-0AD1D1B3DC66}"/>
              </a:ext>
            </a:extLst>
          </p:cNvPr>
          <p:cNvSpPr/>
          <p:nvPr/>
        </p:nvSpPr>
        <p:spPr>
          <a:xfrm>
            <a:off x="1188095" y="1870789"/>
            <a:ext cx="9815804" cy="3785652"/>
          </a:xfrm>
          <a:prstGeom prst="rect">
            <a:avLst/>
          </a:prstGeom>
        </p:spPr>
        <p:txBody>
          <a:bodyPr wrap="square">
            <a:spAutoFit/>
          </a:bodyPr>
          <a:lstStyle/>
          <a:p>
            <a:r>
              <a:rPr lang="en-US" sz="4000" baseline="30000" dirty="0">
                <a:solidFill>
                  <a:schemeClr val="bg1"/>
                </a:solidFill>
                <a:latin typeface="Alegreya" panose="00000500000000000000" pitchFamily="2" charset="0"/>
              </a:rPr>
              <a:t>5</a:t>
            </a:r>
            <a:r>
              <a:rPr lang="en-US" sz="4000" dirty="0">
                <a:solidFill>
                  <a:schemeClr val="bg1"/>
                </a:solidFill>
                <a:latin typeface="Alegreya" panose="00000500000000000000" pitchFamily="2" charset="0"/>
              </a:rPr>
              <a:t> Examine yourselves, to see whether you are in the faith. Test yourselves. Or do you not realize this about yourselves, that Jesus Christ is in you?— unless indeed you fail to meet the test!</a:t>
            </a:r>
            <a:r>
              <a:rPr lang="en-US" sz="4000" baseline="30000" dirty="0">
                <a:solidFill>
                  <a:schemeClr val="bg1"/>
                </a:solidFill>
                <a:latin typeface="Alegreya" panose="00000500000000000000" pitchFamily="2" charset="0"/>
              </a:rPr>
              <a:t> 6</a:t>
            </a:r>
            <a:r>
              <a:rPr lang="en-US" sz="4000" dirty="0">
                <a:solidFill>
                  <a:schemeClr val="bg1"/>
                </a:solidFill>
                <a:latin typeface="Alegreya" panose="00000500000000000000" pitchFamily="2" charset="0"/>
              </a:rPr>
              <a:t> I hope you will find out that we have not failed the test.</a:t>
            </a:r>
            <a:r>
              <a:rPr lang="en-US" sz="4000" baseline="30000" dirty="0">
                <a:solidFill>
                  <a:schemeClr val="bg1"/>
                </a:solidFill>
                <a:latin typeface="Alegreya" panose="00000500000000000000" pitchFamily="2" charset="0"/>
              </a:rPr>
              <a:t> </a:t>
            </a:r>
            <a:endParaRPr lang="en-AU" sz="4000" dirty="0">
              <a:solidFill>
                <a:schemeClr val="bg1"/>
              </a:solidFill>
              <a:latin typeface="Alegreya" panose="00000500000000000000" pitchFamily="2" charset="0"/>
            </a:endParaRPr>
          </a:p>
        </p:txBody>
      </p:sp>
    </p:spTree>
    <p:extLst>
      <p:ext uri="{BB962C8B-B14F-4D97-AF65-F5344CB8AC3E}">
        <p14:creationId xmlns:p14="http://schemas.microsoft.com/office/powerpoint/2010/main" val="9451265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90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9" y="989045"/>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2 Corinthians 4:1-2</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3" y="1782148"/>
            <a:ext cx="4739951"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ED3708A-CE77-463D-9D0E-C85762E442CB}"/>
              </a:ext>
            </a:extLst>
          </p:cNvPr>
          <p:cNvSpPr/>
          <p:nvPr/>
        </p:nvSpPr>
        <p:spPr>
          <a:xfrm>
            <a:off x="933061" y="2029407"/>
            <a:ext cx="10412963" cy="3416320"/>
          </a:xfrm>
          <a:prstGeom prst="rect">
            <a:avLst/>
          </a:prstGeom>
        </p:spPr>
        <p:txBody>
          <a:bodyPr wrap="square">
            <a:spAutoFit/>
          </a:bodyPr>
          <a:lstStyle/>
          <a:p>
            <a:r>
              <a:rPr lang="en-US" sz="3600" dirty="0">
                <a:solidFill>
                  <a:schemeClr val="bg1"/>
                </a:solidFill>
                <a:latin typeface="Alegreya" panose="00000500000000000000" pitchFamily="2" charset="0"/>
              </a:rPr>
              <a:t>Therefore, having this ministry by the mercy of God, we do not lose heart.  </a:t>
            </a:r>
            <a:r>
              <a:rPr lang="en-US" sz="3600" baseline="30000" dirty="0">
                <a:solidFill>
                  <a:schemeClr val="bg1"/>
                </a:solidFill>
                <a:latin typeface="Alegreya" panose="00000500000000000000" pitchFamily="2" charset="0"/>
              </a:rPr>
              <a:t>2</a:t>
            </a:r>
            <a:r>
              <a:rPr lang="en-US" sz="3600" dirty="0">
                <a:solidFill>
                  <a:schemeClr val="bg1"/>
                </a:solidFill>
                <a:latin typeface="Alegreya" panose="00000500000000000000" pitchFamily="2" charset="0"/>
              </a:rPr>
              <a:t> But we have renounced disgraceful, underhanded ways. We refuse to practice cunning or to tamper with God's word, but </a:t>
            </a:r>
            <a:r>
              <a:rPr lang="en-US" sz="3600" b="1" u="sng" dirty="0">
                <a:solidFill>
                  <a:schemeClr val="bg1"/>
                </a:solidFill>
                <a:latin typeface="Alegreya" panose="00000500000000000000" pitchFamily="2" charset="0"/>
              </a:rPr>
              <a:t>by the open statement of the truth</a:t>
            </a:r>
            <a:r>
              <a:rPr lang="en-US" sz="3600" dirty="0">
                <a:solidFill>
                  <a:schemeClr val="bg1"/>
                </a:solidFill>
                <a:latin typeface="Alegreya" panose="00000500000000000000" pitchFamily="2" charset="0"/>
              </a:rPr>
              <a:t> we would commend ourselves to everyone's conscience in the sight of God.</a:t>
            </a:r>
            <a:endParaRPr lang="en-AU" sz="3600" dirty="0">
              <a:solidFill>
                <a:schemeClr val="bg1"/>
              </a:solidFill>
              <a:latin typeface="Alegreya" panose="00000500000000000000" pitchFamily="2" charset="0"/>
            </a:endParaRPr>
          </a:p>
        </p:txBody>
      </p:sp>
    </p:spTree>
    <p:extLst>
      <p:ext uri="{BB962C8B-B14F-4D97-AF65-F5344CB8AC3E}">
        <p14:creationId xmlns:p14="http://schemas.microsoft.com/office/powerpoint/2010/main" val="23293758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39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EC91AE-1500-4FD2-8A6C-F2883E8CD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743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85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84DE8C3-CE1A-4EF1-9D6D-ACC91D05FA8B}"/>
              </a:ext>
            </a:extLst>
          </p:cNvPr>
          <p:cNvSpPr txBox="1">
            <a:spLocks/>
          </p:cNvSpPr>
          <p:nvPr/>
        </p:nvSpPr>
        <p:spPr>
          <a:xfrm>
            <a:off x="612557" y="1436914"/>
            <a:ext cx="10999433" cy="4646645"/>
          </a:xfrm>
          <a:prstGeom prst="rect">
            <a:avLst/>
          </a:prstGeom>
          <a:solidFill>
            <a:schemeClr val="tx1">
              <a:alpha val="60000"/>
            </a:schemeClr>
          </a:solidFill>
        </p:spPr>
        <p:txBody>
          <a:bodyPr vert="horz" lIns="91440" tIns="10800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spcBef>
                <a:spcPts val="1200"/>
              </a:spcBef>
              <a:buFont typeface="Arial" panose="020B0604020202020204" pitchFamily="34" charset="0"/>
              <a:buChar char="•"/>
            </a:pPr>
            <a:r>
              <a:rPr lang="en-AU" sz="3600" dirty="0">
                <a:solidFill>
                  <a:schemeClr val="bg1"/>
                </a:solidFill>
                <a:latin typeface="Muli Light" panose="00000400000000000000" pitchFamily="2" charset="0"/>
              </a:rPr>
              <a:t>Christians must be discerning, especially in judging Christian ministry. Do you agree? Why/why not?</a:t>
            </a:r>
          </a:p>
          <a:p>
            <a:pPr marL="571500" indent="-571500">
              <a:spcBef>
                <a:spcPts val="1200"/>
              </a:spcBef>
              <a:buFont typeface="Arial" panose="020B0604020202020204" pitchFamily="34" charset="0"/>
              <a:buChar char="•"/>
            </a:pPr>
            <a:r>
              <a:rPr lang="en-AU" sz="3600">
                <a:solidFill>
                  <a:schemeClr val="bg1"/>
                </a:solidFill>
                <a:latin typeface="Muli Light" panose="00000400000000000000" pitchFamily="2" charset="0"/>
              </a:rPr>
              <a:t>What </a:t>
            </a:r>
            <a:r>
              <a:rPr lang="en-AU" sz="3600" dirty="0">
                <a:solidFill>
                  <a:schemeClr val="bg1"/>
                </a:solidFill>
                <a:latin typeface="Muli Light" panose="00000400000000000000" pitchFamily="2" charset="0"/>
              </a:rPr>
              <a:t>criteria for judging ‘true Christian ministry’ have you used in the past? How has today’s passage changed or affirmed this?</a:t>
            </a:r>
          </a:p>
        </p:txBody>
      </p:sp>
      <p:sp>
        <p:nvSpPr>
          <p:cNvPr id="2" name="Rectangle 1">
            <a:extLst>
              <a:ext uri="{FF2B5EF4-FFF2-40B4-BE49-F238E27FC236}">
                <a16:creationId xmlns:a16="http://schemas.microsoft.com/office/drawing/2014/main" id="{07F4A32F-563F-414D-A2E9-9CDAAAAFFDC0}"/>
              </a:ext>
            </a:extLst>
          </p:cNvPr>
          <p:cNvSpPr/>
          <p:nvPr/>
        </p:nvSpPr>
        <p:spPr>
          <a:xfrm>
            <a:off x="612557" y="604635"/>
            <a:ext cx="6373861" cy="832279"/>
          </a:xfrm>
          <a:prstGeom prst="rect">
            <a:avLst/>
          </a:prstGeom>
        </p:spPr>
        <p:txBody>
          <a:bodyPr wrap="none">
            <a:spAutoFit/>
          </a:bodyPr>
          <a:lstStyle/>
          <a:p>
            <a:pPr>
              <a:lnSpc>
                <a:spcPct val="107000"/>
              </a:lnSpc>
              <a:spcAft>
                <a:spcPts val="800"/>
              </a:spcAft>
            </a:pPr>
            <a:r>
              <a:rPr lang="en-AU" sz="4800" dirty="0">
                <a:solidFill>
                  <a:schemeClr val="bg1"/>
                </a:solidFill>
                <a:latin typeface="Muli" panose="00000500000000000000" pitchFamily="2" charset="0"/>
                <a:ea typeface="Calibri" panose="020F0502020204030204" pitchFamily="34" charset="0"/>
                <a:cs typeface="Times New Roman" panose="02020603050405020304" pitchFamily="18" charset="0"/>
              </a:rPr>
              <a:t>Discussion Questions:</a:t>
            </a:r>
          </a:p>
        </p:txBody>
      </p:sp>
    </p:spTree>
    <p:extLst>
      <p:ext uri="{BB962C8B-B14F-4D97-AF65-F5344CB8AC3E}">
        <p14:creationId xmlns:p14="http://schemas.microsoft.com/office/powerpoint/2010/main" val="209386128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9" y="895740"/>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2 Corinthians 10:2</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3" y="1688843"/>
            <a:ext cx="4739951"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ED3708A-CE77-463D-9D0E-C85762E442CB}"/>
              </a:ext>
            </a:extLst>
          </p:cNvPr>
          <p:cNvSpPr/>
          <p:nvPr/>
        </p:nvSpPr>
        <p:spPr>
          <a:xfrm>
            <a:off x="1188096" y="1936102"/>
            <a:ext cx="9815804" cy="2554545"/>
          </a:xfrm>
          <a:prstGeom prst="rect">
            <a:avLst/>
          </a:prstGeom>
        </p:spPr>
        <p:txBody>
          <a:bodyPr wrap="square">
            <a:spAutoFit/>
          </a:bodyPr>
          <a:lstStyle/>
          <a:p>
            <a:r>
              <a:rPr lang="en-US" sz="4000" baseline="30000" dirty="0">
                <a:solidFill>
                  <a:schemeClr val="bg1"/>
                </a:solidFill>
                <a:latin typeface="Alegreya" panose="00000500000000000000" pitchFamily="2" charset="0"/>
              </a:rPr>
              <a:t>2</a:t>
            </a:r>
            <a:r>
              <a:rPr lang="en-US" sz="4000" dirty="0">
                <a:solidFill>
                  <a:schemeClr val="bg1"/>
                </a:solidFill>
                <a:latin typeface="Alegreya" panose="00000500000000000000" pitchFamily="2" charset="0"/>
              </a:rPr>
              <a:t> I beg of you that when I am present I may not have to show boldness with such confidence as I count on showing against some </a:t>
            </a:r>
            <a:r>
              <a:rPr lang="en-US" sz="4000" u="sng" dirty="0">
                <a:solidFill>
                  <a:schemeClr val="bg1"/>
                </a:solidFill>
                <a:latin typeface="Alegreya" panose="00000500000000000000" pitchFamily="2" charset="0"/>
              </a:rPr>
              <a:t>who suspect us of walking according to the flesh</a:t>
            </a:r>
            <a:r>
              <a:rPr lang="en-US" sz="4000" dirty="0">
                <a:solidFill>
                  <a:schemeClr val="bg1"/>
                </a:solidFill>
                <a:latin typeface="Alegreya" panose="00000500000000000000" pitchFamily="2" charset="0"/>
              </a:rPr>
              <a:t>.</a:t>
            </a:r>
            <a:r>
              <a:rPr lang="en-US" sz="4000" baseline="30000" dirty="0">
                <a:solidFill>
                  <a:schemeClr val="bg1"/>
                </a:solidFill>
                <a:latin typeface="Alegreya" panose="00000500000000000000" pitchFamily="2" charset="0"/>
              </a:rPr>
              <a:t> </a:t>
            </a:r>
            <a:endParaRPr lang="en-AU" sz="4000" dirty="0">
              <a:solidFill>
                <a:schemeClr val="bg1"/>
              </a:solidFill>
              <a:latin typeface="Alegreya" panose="00000500000000000000" pitchFamily="2" charset="0"/>
            </a:endParaRPr>
          </a:p>
        </p:txBody>
      </p:sp>
    </p:spTree>
    <p:extLst>
      <p:ext uri="{BB962C8B-B14F-4D97-AF65-F5344CB8AC3E}">
        <p14:creationId xmlns:p14="http://schemas.microsoft.com/office/powerpoint/2010/main" val="415209058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4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9" y="2295329"/>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2 Corinthians 10:3-6</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3" y="3088432"/>
            <a:ext cx="4739951"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78023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73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9" y="783774"/>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1 Corinthians 1:22-24</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3" y="1576877"/>
            <a:ext cx="4739951"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ED3708A-CE77-463D-9D0E-C85762E442CB}"/>
              </a:ext>
            </a:extLst>
          </p:cNvPr>
          <p:cNvSpPr/>
          <p:nvPr/>
        </p:nvSpPr>
        <p:spPr>
          <a:xfrm>
            <a:off x="933061" y="1824136"/>
            <a:ext cx="10412963" cy="4524315"/>
          </a:xfrm>
          <a:prstGeom prst="rect">
            <a:avLst/>
          </a:prstGeom>
        </p:spPr>
        <p:txBody>
          <a:bodyPr wrap="square">
            <a:spAutoFit/>
          </a:bodyPr>
          <a:lstStyle/>
          <a:p>
            <a:r>
              <a:rPr lang="en-US" sz="3600" baseline="30000" dirty="0">
                <a:solidFill>
                  <a:schemeClr val="bg1"/>
                </a:solidFill>
                <a:latin typeface="Alegreya" panose="00000500000000000000" pitchFamily="2" charset="0"/>
              </a:rPr>
              <a:t>21</a:t>
            </a:r>
            <a:r>
              <a:rPr lang="en-US" sz="3600" dirty="0">
                <a:solidFill>
                  <a:schemeClr val="bg1"/>
                </a:solidFill>
                <a:latin typeface="Alegreya" panose="00000500000000000000" pitchFamily="2" charset="0"/>
              </a:rPr>
              <a:t> For since, in the wisdom of God, the world did not know God through wisdom, it pleased God through the folly of what we preach to save those who believe.  </a:t>
            </a:r>
            <a:r>
              <a:rPr lang="en-US" sz="3600" baseline="30000" dirty="0">
                <a:solidFill>
                  <a:schemeClr val="bg1"/>
                </a:solidFill>
                <a:latin typeface="Alegreya" panose="00000500000000000000" pitchFamily="2" charset="0"/>
              </a:rPr>
              <a:t>22</a:t>
            </a:r>
            <a:r>
              <a:rPr lang="en-US" sz="3600" dirty="0">
                <a:solidFill>
                  <a:schemeClr val="bg1"/>
                </a:solidFill>
                <a:latin typeface="Alegreya" panose="00000500000000000000" pitchFamily="2" charset="0"/>
              </a:rPr>
              <a:t> For Jews demand signs and Greeks seek wisdom,  </a:t>
            </a:r>
            <a:r>
              <a:rPr lang="en-US" sz="3600" baseline="30000" dirty="0">
                <a:solidFill>
                  <a:schemeClr val="bg1"/>
                </a:solidFill>
                <a:latin typeface="Alegreya" panose="00000500000000000000" pitchFamily="2" charset="0"/>
              </a:rPr>
              <a:t>23</a:t>
            </a:r>
            <a:r>
              <a:rPr lang="en-US" sz="3600" dirty="0">
                <a:solidFill>
                  <a:schemeClr val="bg1"/>
                </a:solidFill>
                <a:latin typeface="Alegreya" panose="00000500000000000000" pitchFamily="2" charset="0"/>
              </a:rPr>
              <a:t> but </a:t>
            </a:r>
            <a:r>
              <a:rPr lang="en-US" sz="3600" b="1" u="sng" dirty="0">
                <a:solidFill>
                  <a:schemeClr val="bg1"/>
                </a:solidFill>
                <a:latin typeface="Alegreya" panose="00000500000000000000" pitchFamily="2" charset="0"/>
              </a:rPr>
              <a:t>we preach Christ crucified</a:t>
            </a:r>
            <a:r>
              <a:rPr lang="en-US" sz="3600" dirty="0">
                <a:solidFill>
                  <a:schemeClr val="bg1"/>
                </a:solidFill>
                <a:latin typeface="Alegreya" panose="00000500000000000000" pitchFamily="2" charset="0"/>
              </a:rPr>
              <a:t>, a stumbling block to Jews and folly to Gentiles,  </a:t>
            </a:r>
            <a:r>
              <a:rPr lang="en-US" sz="3600" baseline="30000" dirty="0">
                <a:solidFill>
                  <a:schemeClr val="bg1"/>
                </a:solidFill>
                <a:latin typeface="Alegreya" panose="00000500000000000000" pitchFamily="2" charset="0"/>
              </a:rPr>
              <a:t>24</a:t>
            </a:r>
            <a:r>
              <a:rPr lang="en-US" sz="3600" dirty="0">
                <a:solidFill>
                  <a:schemeClr val="bg1"/>
                </a:solidFill>
                <a:latin typeface="Alegreya" panose="00000500000000000000" pitchFamily="2" charset="0"/>
              </a:rPr>
              <a:t> but to those who are called, both Jews and Greeks, Christ the power of God and the wisdom of God.</a:t>
            </a:r>
            <a:endParaRPr lang="en-AU" sz="3600" dirty="0">
              <a:solidFill>
                <a:schemeClr val="bg1"/>
              </a:solidFill>
              <a:latin typeface="Alegreya" panose="00000500000000000000" pitchFamily="2" charset="0"/>
            </a:endParaRPr>
          </a:p>
        </p:txBody>
      </p:sp>
    </p:spTree>
    <p:extLst>
      <p:ext uri="{BB962C8B-B14F-4D97-AF65-F5344CB8AC3E}">
        <p14:creationId xmlns:p14="http://schemas.microsoft.com/office/powerpoint/2010/main" val="36366227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51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057650B-FBE3-4611-A2F7-7F09CADB3C17}"/>
              </a:ext>
            </a:extLst>
          </p:cNvPr>
          <p:cNvSpPr>
            <a:spLocks noGrp="1"/>
          </p:cNvSpPr>
          <p:nvPr>
            <p:ph type="subTitle" idx="1"/>
          </p:nvPr>
        </p:nvSpPr>
        <p:spPr>
          <a:xfrm>
            <a:off x="1523999" y="335905"/>
            <a:ext cx="9144000" cy="779107"/>
          </a:xfrm>
        </p:spPr>
        <p:txBody>
          <a:bodyPr>
            <a:normAutofit fontScale="92500" lnSpcReduction="10000"/>
          </a:bodyPr>
          <a:lstStyle/>
          <a:p>
            <a:r>
              <a:rPr lang="en-AU" sz="5400" cap="small" dirty="0">
                <a:solidFill>
                  <a:schemeClr val="bg1"/>
                </a:solidFill>
                <a:latin typeface="Alegreya" panose="00000500000000000000" pitchFamily="2" charset="0"/>
              </a:rPr>
              <a:t>1 Corinthians 2:1-5</a:t>
            </a:r>
            <a:endParaRPr lang="en-AU" sz="5400" dirty="0">
              <a:latin typeface="Alegreya" panose="00000500000000000000" pitchFamily="2" charset="0"/>
            </a:endParaRPr>
          </a:p>
        </p:txBody>
      </p:sp>
      <p:cxnSp>
        <p:nvCxnSpPr>
          <p:cNvPr id="4" name="Straight Connector 3">
            <a:extLst>
              <a:ext uri="{FF2B5EF4-FFF2-40B4-BE49-F238E27FC236}">
                <a16:creationId xmlns:a16="http://schemas.microsoft.com/office/drawing/2014/main" id="{BA50B9BE-A60B-4F2A-86E0-B95D99A6A206}"/>
              </a:ext>
            </a:extLst>
          </p:cNvPr>
          <p:cNvCxnSpPr/>
          <p:nvPr/>
        </p:nvCxnSpPr>
        <p:spPr>
          <a:xfrm>
            <a:off x="3726023" y="1129008"/>
            <a:ext cx="4739951"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ED3708A-CE77-463D-9D0E-C85762E442CB}"/>
              </a:ext>
            </a:extLst>
          </p:cNvPr>
          <p:cNvSpPr/>
          <p:nvPr/>
        </p:nvSpPr>
        <p:spPr>
          <a:xfrm>
            <a:off x="933061" y="1376267"/>
            <a:ext cx="10412963" cy="5078313"/>
          </a:xfrm>
          <a:prstGeom prst="rect">
            <a:avLst/>
          </a:prstGeom>
        </p:spPr>
        <p:txBody>
          <a:bodyPr wrap="square">
            <a:spAutoFit/>
          </a:bodyPr>
          <a:lstStyle/>
          <a:p>
            <a:r>
              <a:rPr lang="en-US" sz="3600" dirty="0">
                <a:solidFill>
                  <a:schemeClr val="bg1"/>
                </a:solidFill>
                <a:latin typeface="Alegreya" panose="00000500000000000000" pitchFamily="2" charset="0"/>
              </a:rPr>
              <a:t>And I, when I came to you, brothers, did not come proclaiming to you the testimony of God with lofty speech or wisdom.  </a:t>
            </a:r>
            <a:r>
              <a:rPr lang="en-US" sz="3600" baseline="30000" dirty="0">
                <a:solidFill>
                  <a:schemeClr val="bg1"/>
                </a:solidFill>
                <a:latin typeface="Alegreya" panose="00000500000000000000" pitchFamily="2" charset="0"/>
              </a:rPr>
              <a:t>2</a:t>
            </a:r>
            <a:r>
              <a:rPr lang="en-US" sz="3600" dirty="0">
                <a:solidFill>
                  <a:schemeClr val="bg1"/>
                </a:solidFill>
                <a:latin typeface="Alegreya" panose="00000500000000000000" pitchFamily="2" charset="0"/>
              </a:rPr>
              <a:t> For I decided to know nothing among you except Jesus Christ and him crucified.  </a:t>
            </a:r>
            <a:r>
              <a:rPr lang="en-US" sz="3600" baseline="30000" dirty="0">
                <a:solidFill>
                  <a:schemeClr val="bg1"/>
                </a:solidFill>
                <a:latin typeface="Alegreya" panose="00000500000000000000" pitchFamily="2" charset="0"/>
              </a:rPr>
              <a:t>3</a:t>
            </a:r>
            <a:r>
              <a:rPr lang="en-US" sz="3600" dirty="0">
                <a:solidFill>
                  <a:schemeClr val="bg1"/>
                </a:solidFill>
                <a:latin typeface="Alegreya" panose="00000500000000000000" pitchFamily="2" charset="0"/>
              </a:rPr>
              <a:t> And I was with you in weakness and in fear and much trembling,  </a:t>
            </a:r>
            <a:r>
              <a:rPr lang="en-US" sz="3600" baseline="30000" dirty="0">
                <a:solidFill>
                  <a:schemeClr val="bg1"/>
                </a:solidFill>
                <a:latin typeface="Alegreya" panose="00000500000000000000" pitchFamily="2" charset="0"/>
              </a:rPr>
              <a:t>4</a:t>
            </a:r>
            <a:r>
              <a:rPr lang="en-US" sz="3600" dirty="0">
                <a:solidFill>
                  <a:schemeClr val="bg1"/>
                </a:solidFill>
                <a:latin typeface="Alegreya" panose="00000500000000000000" pitchFamily="2" charset="0"/>
              </a:rPr>
              <a:t> and my speech and my message were not in plausible words of wisdom, but in demonstration of the Spirit and of power,  </a:t>
            </a:r>
            <a:r>
              <a:rPr lang="en-US" sz="3600" baseline="30000" dirty="0">
                <a:solidFill>
                  <a:schemeClr val="bg1"/>
                </a:solidFill>
                <a:latin typeface="Alegreya" panose="00000500000000000000" pitchFamily="2" charset="0"/>
              </a:rPr>
              <a:t>5</a:t>
            </a:r>
            <a:r>
              <a:rPr lang="en-US" sz="3600" dirty="0">
                <a:solidFill>
                  <a:schemeClr val="bg1"/>
                </a:solidFill>
                <a:latin typeface="Alegreya" panose="00000500000000000000" pitchFamily="2" charset="0"/>
              </a:rPr>
              <a:t> that your faith might not rest in the wisdom of men but in the power of God.</a:t>
            </a:r>
            <a:endParaRPr lang="en-AU" sz="3600" dirty="0">
              <a:solidFill>
                <a:schemeClr val="bg1"/>
              </a:solidFill>
              <a:latin typeface="Alegreya" panose="00000500000000000000" pitchFamily="2" charset="0"/>
            </a:endParaRPr>
          </a:p>
        </p:txBody>
      </p:sp>
    </p:spTree>
    <p:extLst>
      <p:ext uri="{BB962C8B-B14F-4D97-AF65-F5344CB8AC3E}">
        <p14:creationId xmlns:p14="http://schemas.microsoft.com/office/powerpoint/2010/main" val="334999550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699</TotalTime>
  <Words>407</Words>
  <Application>Microsoft Office PowerPoint</Application>
  <PresentationFormat>Widescreen</PresentationFormat>
  <Paragraphs>14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Muli Light</vt:lpstr>
      <vt:lpstr>Alegreya</vt:lpstr>
      <vt:lpstr>Muli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Ho</dc:creator>
  <cp:lastModifiedBy>Benjamin Ho</cp:lastModifiedBy>
  <cp:revision>5</cp:revision>
  <dcterms:created xsi:type="dcterms:W3CDTF">2020-04-18T04:44:13Z</dcterms:created>
  <dcterms:modified xsi:type="dcterms:W3CDTF">2020-06-13T11:16:18Z</dcterms:modified>
</cp:coreProperties>
</file>