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534" r:id="rId2"/>
    <p:sldId id="525" r:id="rId3"/>
    <p:sldId id="527" r:id="rId4"/>
    <p:sldId id="548" r:id="rId5"/>
    <p:sldId id="549" r:id="rId6"/>
    <p:sldId id="512" r:id="rId7"/>
    <p:sldId id="551" r:id="rId8"/>
    <p:sldId id="528" r:id="rId9"/>
    <p:sldId id="529" r:id="rId10"/>
    <p:sldId id="550" r:id="rId11"/>
    <p:sldId id="552" r:id="rId12"/>
    <p:sldId id="553" r:id="rId13"/>
    <p:sldId id="554" r:id="rId14"/>
    <p:sldId id="555" r:id="rId15"/>
    <p:sldId id="556" r:id="rId16"/>
    <p:sldId id="530" r:id="rId17"/>
    <p:sldId id="557" r:id="rId18"/>
    <p:sldId id="558" r:id="rId19"/>
    <p:sldId id="559" r:id="rId20"/>
    <p:sldId id="514" r:id="rId21"/>
    <p:sldId id="560" r:id="rId22"/>
    <p:sldId id="561" r:id="rId23"/>
    <p:sldId id="562" r:id="rId24"/>
    <p:sldId id="563" r:id="rId25"/>
    <p:sldId id="516" r:id="rId26"/>
    <p:sldId id="564" r:id="rId27"/>
    <p:sldId id="532" r:id="rId28"/>
    <p:sldId id="533" r:id="rId29"/>
    <p:sldId id="517" r:id="rId30"/>
    <p:sldId id="518" r:id="rId31"/>
    <p:sldId id="565" r:id="rId32"/>
    <p:sldId id="567" r:id="rId33"/>
    <p:sldId id="566" r:id="rId34"/>
    <p:sldId id="414" r:id="rId35"/>
  </p:sldIdLst>
  <p:sldSz cx="12192000" cy="6858000"/>
  <p:notesSz cx="6858000" cy="9144000"/>
  <p:embeddedFontLst>
    <p:embeddedFont>
      <p:font typeface="Alegreya" panose="00000500000000000000" pitchFamily="2"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Muli" pitchFamily="2" charset="0"/>
      <p:regular r:id="rId46"/>
      <p:bold r:id="rId47"/>
      <p:italic r:id="rId48"/>
      <p:boldItalic r:id="rId49"/>
    </p:embeddedFont>
    <p:embeddedFont>
      <p:font typeface="Muli Light" pitchFamily="2" charset="0"/>
      <p:regular r:id="rId50"/>
      <p: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80808"/>
    <a:srgbClr val="000000"/>
    <a:srgbClr val="313F3C"/>
    <a:srgbClr val="CC0000"/>
    <a:srgbClr val="B88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96D88-BEAA-41FC-94B0-DB3549B2F508}" v="10" dt="2020-08-22T10:09:07.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99" autoAdjust="0"/>
    <p:restoredTop sz="94660"/>
  </p:normalViewPr>
  <p:slideViewPr>
    <p:cSldViewPr snapToGrid="0">
      <p:cViewPr varScale="1">
        <p:scale>
          <a:sx n="71" d="100"/>
          <a:sy n="71" d="100"/>
        </p:scale>
        <p:origin x="90" y="20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F963C4-EDAF-42AD-A4E4-085AE9699035}" type="datetimeFigureOut">
              <a:rPr lang="en-AU" smtClean="0"/>
              <a:t>22/08/2020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2815286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963C4-EDAF-42AD-A4E4-085AE9699035}" type="datetimeFigureOut">
              <a:rPr lang="en-AU" smtClean="0"/>
              <a:t>22/08/2020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554921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963C4-EDAF-42AD-A4E4-085AE9699035}" type="datetimeFigureOut">
              <a:rPr lang="en-AU" smtClean="0"/>
              <a:t>22/08/2020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132690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F963C4-EDAF-42AD-A4E4-085AE9699035}" type="datetimeFigureOut">
              <a:rPr lang="en-AU" smtClean="0"/>
              <a:t>22/08/2020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340467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963C4-EDAF-42AD-A4E4-085AE9699035}" type="datetimeFigureOut">
              <a:rPr lang="en-AU" smtClean="0"/>
              <a:t>22/08/2020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130275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F963C4-EDAF-42AD-A4E4-085AE9699035}" type="datetimeFigureOut">
              <a:rPr lang="en-AU" smtClean="0"/>
              <a:t>22/08/2020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254943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F963C4-EDAF-42AD-A4E4-085AE9699035}" type="datetimeFigureOut">
              <a:rPr lang="en-AU" smtClean="0"/>
              <a:t>22/08/2020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136418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F963C4-EDAF-42AD-A4E4-085AE9699035}" type="datetimeFigureOut">
              <a:rPr lang="en-AU" smtClean="0"/>
              <a:t>22/08/2020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378563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963C4-EDAF-42AD-A4E4-085AE9699035}" type="datetimeFigureOut">
              <a:rPr lang="en-AU" smtClean="0"/>
              <a:t>22/08/2020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370594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963C4-EDAF-42AD-A4E4-085AE9699035}" type="datetimeFigureOut">
              <a:rPr lang="en-AU" smtClean="0"/>
              <a:t>22/08/2020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114085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963C4-EDAF-42AD-A4E4-085AE9699035}" type="datetimeFigureOut">
              <a:rPr lang="en-AU" smtClean="0"/>
              <a:t>22/08/2020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354BB4A-3EA4-4A10-B4B5-3EE9DB98512F}" type="slidenum">
              <a:rPr lang="en-AU" smtClean="0"/>
              <a:t>‹#›</a:t>
            </a:fld>
            <a:endParaRPr lang="en-AU"/>
          </a:p>
        </p:txBody>
      </p:sp>
    </p:spTree>
    <p:extLst>
      <p:ext uri="{BB962C8B-B14F-4D97-AF65-F5344CB8AC3E}">
        <p14:creationId xmlns:p14="http://schemas.microsoft.com/office/powerpoint/2010/main" val="346846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963C4-EDAF-42AD-A4E4-085AE9699035}" type="datetimeFigureOut">
              <a:rPr lang="en-AU" smtClean="0"/>
              <a:t>22/08/2020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4BB4A-3EA4-4A10-B4B5-3EE9DB98512F}" type="slidenum">
              <a:rPr lang="en-AU" smtClean="0"/>
              <a:t>‹#›</a:t>
            </a:fld>
            <a:endParaRPr lang="en-AU"/>
          </a:p>
        </p:txBody>
      </p:sp>
    </p:spTree>
    <p:extLst>
      <p:ext uri="{BB962C8B-B14F-4D97-AF65-F5344CB8AC3E}">
        <p14:creationId xmlns:p14="http://schemas.microsoft.com/office/powerpoint/2010/main" val="10067314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21:43-45</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40779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22:5</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7480687"/>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3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DDD45-7BAD-4312-A49B-9A1A70BD95EC}"/>
              </a:ext>
            </a:extLst>
          </p:cNvPr>
          <p:cNvPicPr>
            <a:picLocks noChangeAspect="1"/>
          </p:cNvPicPr>
          <p:nvPr/>
        </p:nvPicPr>
        <p:blipFill rotWithShape="1">
          <a:blip r:embed="rId2"/>
          <a:srcRect t="30525" b="32522"/>
          <a:stretch/>
        </p:blipFill>
        <p:spPr>
          <a:xfrm>
            <a:off x="0" y="-1"/>
            <a:ext cx="12192000" cy="6858001"/>
          </a:xfrm>
          <a:prstGeom prst="rect">
            <a:avLst/>
          </a:prstGeom>
        </p:spPr>
      </p:pic>
      <p:pic>
        <p:nvPicPr>
          <p:cNvPr id="6" name="Picture 5" descr="A wedding cake&#10;&#10;Description automatically generated">
            <a:extLst>
              <a:ext uri="{FF2B5EF4-FFF2-40B4-BE49-F238E27FC236}">
                <a16:creationId xmlns:a16="http://schemas.microsoft.com/office/drawing/2014/main" id="{2D4FFD81-D2FC-4568-8C6C-E5BD9C41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871" y="3808574"/>
            <a:ext cx="946081" cy="652894"/>
          </a:xfrm>
          <a:prstGeom prst="rect">
            <a:avLst/>
          </a:prstGeom>
        </p:spPr>
      </p:pic>
      <p:sp>
        <p:nvSpPr>
          <p:cNvPr id="7" name="TextBox 6">
            <a:extLst>
              <a:ext uri="{FF2B5EF4-FFF2-40B4-BE49-F238E27FC236}">
                <a16:creationId xmlns:a16="http://schemas.microsoft.com/office/drawing/2014/main" id="{834B9B8F-8007-444A-BA69-54C99DC47178}"/>
              </a:ext>
            </a:extLst>
          </p:cNvPr>
          <p:cNvSpPr txBox="1"/>
          <p:nvPr/>
        </p:nvSpPr>
        <p:spPr>
          <a:xfrm>
            <a:off x="551329" y="1815353"/>
            <a:ext cx="2339789" cy="1754326"/>
          </a:xfrm>
          <a:prstGeom prst="rect">
            <a:avLst/>
          </a:prstGeom>
          <a:noFill/>
          <a:ln w="38100">
            <a:solidFill>
              <a:schemeClr val="bg1"/>
            </a:solidFill>
          </a:ln>
        </p:spPr>
        <p:txBody>
          <a:bodyPr wrap="square" rtlCol="0">
            <a:spAutoFit/>
          </a:bodyPr>
          <a:lstStyle/>
          <a:p>
            <a:r>
              <a:rPr lang="en-AU" sz="3600" dirty="0">
                <a:solidFill>
                  <a:schemeClr val="bg1"/>
                </a:solidFill>
                <a:latin typeface="Muli Light" pitchFamily="2" charset="0"/>
              </a:rPr>
              <a:t>Altar of “Imposing Size”</a:t>
            </a:r>
          </a:p>
        </p:txBody>
      </p:sp>
      <p:cxnSp>
        <p:nvCxnSpPr>
          <p:cNvPr id="9" name="Straight Arrow Connector 8">
            <a:extLst>
              <a:ext uri="{FF2B5EF4-FFF2-40B4-BE49-F238E27FC236}">
                <a16:creationId xmlns:a16="http://schemas.microsoft.com/office/drawing/2014/main" id="{441D9E83-6DEE-4304-82A3-156E0557434C}"/>
              </a:ext>
            </a:extLst>
          </p:cNvPr>
          <p:cNvCxnSpPr>
            <a:cxnSpLocks/>
          </p:cNvCxnSpPr>
          <p:nvPr/>
        </p:nvCxnSpPr>
        <p:spPr>
          <a:xfrm>
            <a:off x="2918012" y="2649071"/>
            <a:ext cx="3083859" cy="1159503"/>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644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550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22:16b</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5859706"/>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9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3997" y="1176430"/>
            <a:ext cx="9144000" cy="932840"/>
          </a:xfrm>
        </p:spPr>
        <p:txBody>
          <a:bodyPr>
            <a:normAutofit/>
          </a:bodyPr>
          <a:lstStyle/>
          <a:p>
            <a:r>
              <a:rPr lang="en-GB" sz="5400" dirty="0">
                <a:solidFill>
                  <a:schemeClr val="bg1"/>
                </a:solidFill>
                <a:latin typeface="Alegreya" panose="00000500000000000000" pitchFamily="2" charset="0"/>
              </a:rPr>
              <a:t>Deuteronomy 12:1-2</a:t>
            </a:r>
            <a:endParaRPr lang="en-AU" sz="60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p:nvPr/>
        </p:nvCxnSpPr>
        <p:spPr>
          <a:xfrm>
            <a:off x="3726022" y="2174584"/>
            <a:ext cx="4739951"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E8609F26-12C1-4DFC-9D1D-0AD1D1B3DC66}"/>
              </a:ext>
            </a:extLst>
          </p:cNvPr>
          <p:cNvSpPr/>
          <p:nvPr/>
        </p:nvSpPr>
        <p:spPr>
          <a:xfrm>
            <a:off x="793376" y="2413414"/>
            <a:ext cx="10623177" cy="3970318"/>
          </a:xfrm>
          <a:prstGeom prst="rect">
            <a:avLst/>
          </a:prstGeom>
        </p:spPr>
        <p:txBody>
          <a:bodyPr wrap="square">
            <a:spAutoFit/>
          </a:bodyPr>
          <a:lstStyle/>
          <a:p>
            <a:r>
              <a:rPr lang="en-GB" sz="3600" baseline="30000" dirty="0">
                <a:solidFill>
                  <a:schemeClr val="bg1"/>
                </a:solidFill>
                <a:latin typeface="Alegreya" panose="00000500000000000000" pitchFamily="2" charset="0"/>
              </a:rPr>
              <a:t>1</a:t>
            </a:r>
            <a:r>
              <a:rPr lang="en-GB" sz="3600" dirty="0">
                <a:solidFill>
                  <a:schemeClr val="bg1"/>
                </a:solidFill>
                <a:latin typeface="Alegreya" panose="00000500000000000000" pitchFamily="2" charset="0"/>
              </a:rPr>
              <a:t> "These are the statutes and rules that you shall be careful to do in the land that the LORD, the God of your fathers, has given you to possess, all the days that you live on the earth.  2 You shall surely destroy all the places where the nations whom you shall dispossess served their gods, on the high mountains and on the hills and under every green tree. </a:t>
            </a:r>
            <a:endParaRPr lang="en-AU" sz="3600" dirty="0">
              <a:solidFill>
                <a:schemeClr val="bg1"/>
              </a:solidFill>
              <a:latin typeface="Alegreya" panose="00000500000000000000" pitchFamily="2" charset="0"/>
            </a:endParaRPr>
          </a:p>
        </p:txBody>
      </p:sp>
    </p:spTree>
    <p:extLst>
      <p:ext uri="{BB962C8B-B14F-4D97-AF65-F5344CB8AC3E}">
        <p14:creationId xmlns:p14="http://schemas.microsoft.com/office/powerpoint/2010/main" val="223066465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3997" y="1176430"/>
            <a:ext cx="9144000" cy="932840"/>
          </a:xfrm>
        </p:spPr>
        <p:txBody>
          <a:bodyPr>
            <a:normAutofit/>
          </a:bodyPr>
          <a:lstStyle/>
          <a:p>
            <a:r>
              <a:rPr lang="en-GB" sz="5400" dirty="0">
                <a:solidFill>
                  <a:schemeClr val="bg1"/>
                </a:solidFill>
                <a:latin typeface="Alegreya" panose="00000500000000000000" pitchFamily="2" charset="0"/>
              </a:rPr>
              <a:t>Deuteronomy 12:3-4</a:t>
            </a:r>
            <a:endParaRPr lang="en-AU" sz="60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p:nvPr/>
        </p:nvCxnSpPr>
        <p:spPr>
          <a:xfrm>
            <a:off x="3726022" y="2174584"/>
            <a:ext cx="4739951"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E8609F26-12C1-4DFC-9D1D-0AD1D1B3DC66}"/>
              </a:ext>
            </a:extLst>
          </p:cNvPr>
          <p:cNvSpPr/>
          <p:nvPr/>
        </p:nvSpPr>
        <p:spPr>
          <a:xfrm>
            <a:off x="793376" y="2413414"/>
            <a:ext cx="10623177" cy="2862322"/>
          </a:xfrm>
          <a:prstGeom prst="rect">
            <a:avLst/>
          </a:prstGeom>
        </p:spPr>
        <p:txBody>
          <a:bodyPr wrap="square">
            <a:spAutoFit/>
          </a:bodyPr>
          <a:lstStyle/>
          <a:p>
            <a:r>
              <a:rPr lang="en-GB" sz="3600" baseline="30000" dirty="0">
                <a:solidFill>
                  <a:schemeClr val="bg1"/>
                </a:solidFill>
                <a:latin typeface="Alegreya" panose="00000500000000000000" pitchFamily="2" charset="0"/>
              </a:rPr>
              <a:t>3 </a:t>
            </a:r>
            <a:r>
              <a:rPr lang="en-GB" sz="3600" b="1" dirty="0">
                <a:solidFill>
                  <a:schemeClr val="bg1"/>
                </a:solidFill>
                <a:latin typeface="Alegreya" panose="00000500000000000000" pitchFamily="2" charset="0"/>
              </a:rPr>
              <a:t>You shall tear down their altars and dash in pieces their pillars and burn their </a:t>
            </a:r>
            <a:r>
              <a:rPr lang="en-GB" sz="3600" b="1" dirty="0" err="1">
                <a:solidFill>
                  <a:schemeClr val="bg1"/>
                </a:solidFill>
                <a:latin typeface="Alegreya" panose="00000500000000000000" pitchFamily="2" charset="0"/>
              </a:rPr>
              <a:t>Asherim</a:t>
            </a:r>
            <a:r>
              <a:rPr lang="en-GB" sz="3600" b="1" dirty="0">
                <a:solidFill>
                  <a:schemeClr val="bg1"/>
                </a:solidFill>
                <a:latin typeface="Alegreya" panose="00000500000000000000" pitchFamily="2" charset="0"/>
              </a:rPr>
              <a:t> with fire</a:t>
            </a:r>
            <a:r>
              <a:rPr lang="en-GB" sz="3600" dirty="0">
                <a:solidFill>
                  <a:schemeClr val="bg1"/>
                </a:solidFill>
                <a:latin typeface="Alegreya" panose="00000500000000000000" pitchFamily="2" charset="0"/>
              </a:rPr>
              <a:t>. You shall chop down the carved images of their gods and destroy their name out of that place.  </a:t>
            </a:r>
            <a:r>
              <a:rPr lang="en-GB" sz="3600" baseline="30000" dirty="0">
                <a:solidFill>
                  <a:schemeClr val="bg1"/>
                </a:solidFill>
                <a:latin typeface="Alegreya" panose="00000500000000000000" pitchFamily="2" charset="0"/>
              </a:rPr>
              <a:t>4 </a:t>
            </a:r>
            <a:r>
              <a:rPr lang="en-GB" sz="3600" dirty="0">
                <a:solidFill>
                  <a:schemeClr val="bg1"/>
                </a:solidFill>
                <a:latin typeface="Alegreya" panose="00000500000000000000" pitchFamily="2" charset="0"/>
              </a:rPr>
              <a:t>You shall not worship the LORD your God in that way.  </a:t>
            </a:r>
            <a:endParaRPr lang="en-AU" sz="3600" dirty="0">
              <a:solidFill>
                <a:schemeClr val="bg1"/>
              </a:solidFill>
              <a:latin typeface="Alegreya" panose="00000500000000000000" pitchFamily="2" charset="0"/>
            </a:endParaRPr>
          </a:p>
        </p:txBody>
      </p:sp>
    </p:spTree>
    <p:extLst>
      <p:ext uri="{BB962C8B-B14F-4D97-AF65-F5344CB8AC3E}">
        <p14:creationId xmlns:p14="http://schemas.microsoft.com/office/powerpoint/2010/main" val="1662164013"/>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3997" y="1176430"/>
            <a:ext cx="9144000" cy="932840"/>
          </a:xfrm>
        </p:spPr>
        <p:txBody>
          <a:bodyPr>
            <a:normAutofit/>
          </a:bodyPr>
          <a:lstStyle/>
          <a:p>
            <a:r>
              <a:rPr lang="en-GB" sz="5400" dirty="0">
                <a:solidFill>
                  <a:schemeClr val="bg1"/>
                </a:solidFill>
                <a:latin typeface="Alegreya" panose="00000500000000000000" pitchFamily="2" charset="0"/>
              </a:rPr>
              <a:t>Deuteronomy 12:5-6</a:t>
            </a:r>
            <a:endParaRPr lang="en-AU" sz="60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p:nvPr/>
        </p:nvCxnSpPr>
        <p:spPr>
          <a:xfrm>
            <a:off x="3726022" y="2174584"/>
            <a:ext cx="4739951"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E8609F26-12C1-4DFC-9D1D-0AD1D1B3DC66}"/>
              </a:ext>
            </a:extLst>
          </p:cNvPr>
          <p:cNvSpPr/>
          <p:nvPr/>
        </p:nvSpPr>
        <p:spPr>
          <a:xfrm>
            <a:off x="793376" y="2413414"/>
            <a:ext cx="10623177" cy="3970318"/>
          </a:xfrm>
          <a:prstGeom prst="rect">
            <a:avLst/>
          </a:prstGeom>
        </p:spPr>
        <p:txBody>
          <a:bodyPr wrap="square">
            <a:spAutoFit/>
          </a:bodyPr>
          <a:lstStyle/>
          <a:p>
            <a:r>
              <a:rPr lang="en-GB" sz="3600" baseline="30000" dirty="0">
                <a:solidFill>
                  <a:schemeClr val="bg1"/>
                </a:solidFill>
                <a:latin typeface="Alegreya" panose="00000500000000000000" pitchFamily="2" charset="0"/>
              </a:rPr>
              <a:t>5 </a:t>
            </a:r>
            <a:r>
              <a:rPr lang="en-GB" sz="3600" b="1" dirty="0">
                <a:solidFill>
                  <a:schemeClr val="bg1"/>
                </a:solidFill>
                <a:latin typeface="Alegreya" panose="00000500000000000000" pitchFamily="2" charset="0"/>
              </a:rPr>
              <a:t>But you shall seek the place that the LORD your God will choose</a:t>
            </a:r>
            <a:r>
              <a:rPr lang="en-GB" sz="3600" dirty="0">
                <a:solidFill>
                  <a:schemeClr val="bg1"/>
                </a:solidFill>
                <a:latin typeface="Alegreya" panose="00000500000000000000" pitchFamily="2" charset="0"/>
              </a:rPr>
              <a:t> out of all your tribes to put his name and make his habitation there. </a:t>
            </a:r>
            <a:r>
              <a:rPr lang="en-GB" sz="3600" b="1" dirty="0">
                <a:solidFill>
                  <a:schemeClr val="bg1"/>
                </a:solidFill>
                <a:latin typeface="Alegreya" panose="00000500000000000000" pitchFamily="2" charset="0"/>
              </a:rPr>
              <a:t>There you shall go,  </a:t>
            </a:r>
            <a:r>
              <a:rPr lang="en-GB" sz="3600" b="1" baseline="30000" dirty="0">
                <a:solidFill>
                  <a:schemeClr val="bg1"/>
                </a:solidFill>
                <a:latin typeface="Alegreya" panose="00000500000000000000" pitchFamily="2" charset="0"/>
              </a:rPr>
              <a:t>6 </a:t>
            </a:r>
            <a:r>
              <a:rPr lang="en-GB" sz="3600" b="1" dirty="0">
                <a:solidFill>
                  <a:schemeClr val="bg1"/>
                </a:solidFill>
                <a:latin typeface="Alegreya" panose="00000500000000000000" pitchFamily="2" charset="0"/>
              </a:rPr>
              <a:t>and there you shall bring your burnt offerings and your sacrifices</a:t>
            </a:r>
            <a:r>
              <a:rPr lang="en-GB" sz="3600" dirty="0">
                <a:solidFill>
                  <a:schemeClr val="bg1"/>
                </a:solidFill>
                <a:latin typeface="Alegreya" panose="00000500000000000000" pitchFamily="2" charset="0"/>
              </a:rPr>
              <a:t>, your tithes and the contribution that you present, your vow offerings, your freewill offerings, and the firstborn of your herd and of your flock. </a:t>
            </a:r>
            <a:endParaRPr lang="en-AU" sz="3600" dirty="0">
              <a:solidFill>
                <a:schemeClr val="bg1"/>
              </a:solidFill>
              <a:latin typeface="Alegreya" panose="00000500000000000000" pitchFamily="2" charset="0"/>
            </a:endParaRPr>
          </a:p>
        </p:txBody>
      </p:sp>
    </p:spTree>
    <p:extLst>
      <p:ext uri="{BB962C8B-B14F-4D97-AF65-F5344CB8AC3E}">
        <p14:creationId xmlns:p14="http://schemas.microsoft.com/office/powerpoint/2010/main" val="3878374468"/>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3997" y="1176430"/>
            <a:ext cx="9144000" cy="932840"/>
          </a:xfrm>
        </p:spPr>
        <p:txBody>
          <a:bodyPr>
            <a:normAutofit/>
          </a:bodyPr>
          <a:lstStyle/>
          <a:p>
            <a:r>
              <a:rPr lang="en-GB" sz="5400" dirty="0">
                <a:solidFill>
                  <a:schemeClr val="bg1"/>
                </a:solidFill>
                <a:latin typeface="Alegreya" panose="00000500000000000000" pitchFamily="2" charset="0"/>
              </a:rPr>
              <a:t>Deuteronomy 12:13-14</a:t>
            </a:r>
            <a:endParaRPr lang="en-AU" sz="60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p:nvPr/>
        </p:nvCxnSpPr>
        <p:spPr>
          <a:xfrm>
            <a:off x="3726022" y="2174584"/>
            <a:ext cx="4739951"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E8609F26-12C1-4DFC-9D1D-0AD1D1B3DC66}"/>
              </a:ext>
            </a:extLst>
          </p:cNvPr>
          <p:cNvSpPr/>
          <p:nvPr/>
        </p:nvSpPr>
        <p:spPr>
          <a:xfrm>
            <a:off x="793376" y="2413414"/>
            <a:ext cx="10623177" cy="2862322"/>
          </a:xfrm>
          <a:prstGeom prst="rect">
            <a:avLst/>
          </a:prstGeom>
        </p:spPr>
        <p:txBody>
          <a:bodyPr wrap="square">
            <a:spAutoFit/>
          </a:bodyPr>
          <a:lstStyle/>
          <a:p>
            <a:r>
              <a:rPr lang="en-GB" sz="3600" baseline="30000" dirty="0">
                <a:solidFill>
                  <a:schemeClr val="bg1"/>
                </a:solidFill>
                <a:latin typeface="Alegreya" panose="00000500000000000000" pitchFamily="2" charset="0"/>
              </a:rPr>
              <a:t>13 </a:t>
            </a:r>
            <a:r>
              <a:rPr lang="en-GB" sz="3600" dirty="0">
                <a:solidFill>
                  <a:schemeClr val="bg1"/>
                </a:solidFill>
                <a:latin typeface="Alegreya" panose="00000500000000000000" pitchFamily="2" charset="0"/>
              </a:rPr>
              <a:t>Take care that </a:t>
            </a:r>
            <a:r>
              <a:rPr lang="en-GB" sz="3600" b="1" dirty="0">
                <a:solidFill>
                  <a:schemeClr val="bg1"/>
                </a:solidFill>
                <a:latin typeface="Alegreya" panose="00000500000000000000" pitchFamily="2" charset="0"/>
              </a:rPr>
              <a:t>you do not offer your burnt offerings at any place that you see</a:t>
            </a:r>
            <a:r>
              <a:rPr lang="en-GB" sz="3600" dirty="0">
                <a:solidFill>
                  <a:schemeClr val="bg1"/>
                </a:solidFill>
                <a:latin typeface="Alegreya" panose="00000500000000000000" pitchFamily="2" charset="0"/>
              </a:rPr>
              <a:t>,  </a:t>
            </a:r>
            <a:r>
              <a:rPr lang="en-GB" sz="3600" baseline="30000" dirty="0">
                <a:solidFill>
                  <a:schemeClr val="bg1"/>
                </a:solidFill>
                <a:latin typeface="Alegreya" panose="00000500000000000000" pitchFamily="2" charset="0"/>
              </a:rPr>
              <a:t>14 </a:t>
            </a:r>
            <a:r>
              <a:rPr lang="en-GB" sz="3600" dirty="0">
                <a:solidFill>
                  <a:schemeClr val="bg1"/>
                </a:solidFill>
                <a:latin typeface="Alegreya" panose="00000500000000000000" pitchFamily="2" charset="0"/>
              </a:rPr>
              <a:t>but at the place that the LORD will choose in one of your tribes, there you shall offer your burnt offerings, and there you shall do all that I am commanding you.</a:t>
            </a:r>
            <a:endParaRPr lang="en-AU" sz="3600" dirty="0">
              <a:solidFill>
                <a:schemeClr val="bg1"/>
              </a:solidFill>
              <a:latin typeface="Alegreya" panose="00000500000000000000" pitchFamily="2" charset="0"/>
            </a:endParaRPr>
          </a:p>
        </p:txBody>
      </p:sp>
    </p:spTree>
    <p:extLst>
      <p:ext uri="{BB962C8B-B14F-4D97-AF65-F5344CB8AC3E}">
        <p14:creationId xmlns:p14="http://schemas.microsoft.com/office/powerpoint/2010/main" val="3358733369"/>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93C-FD4C-4147-A66C-1286F18AAA39}"/>
              </a:ext>
            </a:extLst>
          </p:cNvPr>
          <p:cNvSpPr>
            <a:spLocks noGrp="1"/>
          </p:cNvSpPr>
          <p:nvPr>
            <p:ph type="title"/>
          </p:nvPr>
        </p:nvSpPr>
        <p:spPr/>
        <p:txBody>
          <a:bodyPr>
            <a:normAutofit/>
          </a:bodyPr>
          <a:lstStyle/>
          <a:p>
            <a:r>
              <a:rPr lang="en-AU" sz="6600" dirty="0"/>
              <a:t>Joshua’s Final Speeches</a:t>
            </a:r>
          </a:p>
        </p:txBody>
      </p:sp>
      <p:sp>
        <p:nvSpPr>
          <p:cNvPr id="3" name="Content Placeholder 2">
            <a:extLst>
              <a:ext uri="{FF2B5EF4-FFF2-40B4-BE49-F238E27FC236}">
                <a16:creationId xmlns:a16="http://schemas.microsoft.com/office/drawing/2014/main" id="{C967E3F8-2F50-4B46-B0F8-309B55A3394E}"/>
              </a:ext>
            </a:extLst>
          </p:cNvPr>
          <p:cNvSpPr>
            <a:spLocks noGrp="1"/>
          </p:cNvSpPr>
          <p:nvPr>
            <p:ph idx="1"/>
          </p:nvPr>
        </p:nvSpPr>
        <p:spPr/>
        <p:txBody>
          <a:bodyPr>
            <a:normAutofit/>
          </a:bodyPr>
          <a:lstStyle/>
          <a:p>
            <a:pPr lvl="1"/>
            <a:r>
              <a:rPr lang="en-AU" sz="5400" dirty="0"/>
              <a:t>22: to the 2.5 Eastern Tribes</a:t>
            </a:r>
          </a:p>
          <a:p>
            <a:pPr lvl="1"/>
            <a:r>
              <a:rPr lang="en-AU" sz="5400" dirty="0"/>
              <a:t>23: to the leaders of Israel</a:t>
            </a:r>
          </a:p>
          <a:p>
            <a:pPr lvl="1"/>
            <a:r>
              <a:rPr lang="en-AU" sz="5400" dirty="0"/>
              <a:t>24: to all of Israel</a:t>
            </a:r>
            <a:endParaRPr lang="en-AU" sz="4800" dirty="0"/>
          </a:p>
        </p:txBody>
      </p:sp>
    </p:spTree>
    <p:extLst>
      <p:ext uri="{BB962C8B-B14F-4D97-AF65-F5344CB8AC3E}">
        <p14:creationId xmlns:p14="http://schemas.microsoft.com/office/powerpoint/2010/main" val="308909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114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22:17-19</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0220902"/>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53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22:20</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2461910"/>
      </p:ext>
    </p:extLst>
  </p:cSld>
  <p:clrMapOvr>
    <a:masterClrMapping/>
  </p:clrMapOvr>
  <mc:AlternateContent xmlns:mc="http://schemas.openxmlformats.org/markup-compatibility/2006">
    <mc:Choice xmlns:p14="http://schemas.microsoft.com/office/powerpoint/2010/main" Requires="p14">
      <p:transition p14:dur="1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432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357ED-2562-4DEE-8BC5-C35D53AA114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85436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01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3997" y="746126"/>
            <a:ext cx="9144000" cy="932840"/>
          </a:xfrm>
        </p:spPr>
        <p:txBody>
          <a:bodyPr>
            <a:normAutofit/>
          </a:bodyPr>
          <a:lstStyle/>
          <a:p>
            <a:r>
              <a:rPr lang="en-GB" sz="5400" dirty="0">
                <a:solidFill>
                  <a:schemeClr val="bg1"/>
                </a:solidFill>
                <a:latin typeface="Alegreya" panose="00000500000000000000" pitchFamily="2" charset="0"/>
              </a:rPr>
              <a:t>Matthew 18:15-17</a:t>
            </a:r>
            <a:endParaRPr lang="en-AU" sz="60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p:nvPr/>
        </p:nvCxnSpPr>
        <p:spPr>
          <a:xfrm>
            <a:off x="3726022" y="1744280"/>
            <a:ext cx="4739951"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E8609F26-12C1-4DFC-9D1D-0AD1D1B3DC66}"/>
              </a:ext>
            </a:extLst>
          </p:cNvPr>
          <p:cNvSpPr/>
          <p:nvPr/>
        </p:nvSpPr>
        <p:spPr>
          <a:xfrm>
            <a:off x="618564" y="1983110"/>
            <a:ext cx="10919011" cy="4524315"/>
          </a:xfrm>
          <a:prstGeom prst="rect">
            <a:avLst/>
          </a:prstGeom>
        </p:spPr>
        <p:txBody>
          <a:bodyPr wrap="square">
            <a:spAutoFit/>
          </a:bodyPr>
          <a:lstStyle/>
          <a:p>
            <a:pPr>
              <a:spcAft>
                <a:spcPts val="1200"/>
              </a:spcAft>
            </a:pPr>
            <a:r>
              <a:rPr lang="en-GB" sz="3600" baseline="30000" dirty="0">
                <a:solidFill>
                  <a:schemeClr val="bg1"/>
                </a:solidFill>
                <a:latin typeface="Alegreya" panose="00000500000000000000" pitchFamily="2" charset="0"/>
              </a:rPr>
              <a:t>15</a:t>
            </a:r>
            <a:r>
              <a:rPr lang="en-GB" sz="3600" dirty="0">
                <a:solidFill>
                  <a:schemeClr val="bg1"/>
                </a:solidFill>
                <a:latin typeface="Alegreya" panose="00000500000000000000" pitchFamily="2" charset="0"/>
              </a:rPr>
              <a:t> "If your brother sins against you, go and tell him his fault, between you and him alone. If he listens to you, you have gained your brother.  </a:t>
            </a:r>
            <a:r>
              <a:rPr lang="en-GB" sz="3600" baseline="30000" dirty="0">
                <a:solidFill>
                  <a:schemeClr val="bg1"/>
                </a:solidFill>
                <a:latin typeface="Alegreya" panose="00000500000000000000" pitchFamily="2" charset="0"/>
              </a:rPr>
              <a:t>16 </a:t>
            </a:r>
            <a:r>
              <a:rPr lang="en-GB" sz="3600" dirty="0">
                <a:solidFill>
                  <a:schemeClr val="bg1"/>
                </a:solidFill>
                <a:latin typeface="Alegreya" panose="00000500000000000000" pitchFamily="2" charset="0"/>
              </a:rPr>
              <a:t>But if he does not listen, take one or two others along with you, that every charge may be established by the evidence of two or three witnesses.  </a:t>
            </a:r>
            <a:r>
              <a:rPr lang="en-GB" sz="3600" baseline="30000" dirty="0">
                <a:solidFill>
                  <a:schemeClr val="bg1"/>
                </a:solidFill>
                <a:latin typeface="Alegreya" panose="00000500000000000000" pitchFamily="2" charset="0"/>
              </a:rPr>
              <a:t>17 </a:t>
            </a:r>
            <a:r>
              <a:rPr lang="en-GB" sz="3600" dirty="0">
                <a:solidFill>
                  <a:schemeClr val="bg1"/>
                </a:solidFill>
                <a:latin typeface="Alegreya" panose="00000500000000000000" pitchFamily="2" charset="0"/>
              </a:rPr>
              <a:t>If he refuses to listen to them, tell it to the church. And if he refuses to listen even to the church, let him be to you as a Gentile and a tax collector.</a:t>
            </a:r>
            <a:endParaRPr lang="en-AU" sz="3600" dirty="0">
              <a:solidFill>
                <a:schemeClr val="bg1"/>
              </a:solidFill>
              <a:latin typeface="Alegreya" panose="00000500000000000000" pitchFamily="2" charset="0"/>
            </a:endParaRPr>
          </a:p>
        </p:txBody>
      </p:sp>
    </p:spTree>
    <p:extLst>
      <p:ext uri="{BB962C8B-B14F-4D97-AF65-F5344CB8AC3E}">
        <p14:creationId xmlns:p14="http://schemas.microsoft.com/office/powerpoint/2010/main" val="107901372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5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057650B-FBE3-4611-A2F7-7F09CADB3C17}"/>
              </a:ext>
            </a:extLst>
          </p:cNvPr>
          <p:cNvSpPr>
            <a:spLocks noGrp="1"/>
          </p:cNvSpPr>
          <p:nvPr>
            <p:ph type="subTitle" idx="1"/>
          </p:nvPr>
        </p:nvSpPr>
        <p:spPr>
          <a:xfrm>
            <a:off x="1524000" y="2418495"/>
            <a:ext cx="9144000" cy="1010505"/>
          </a:xfrm>
        </p:spPr>
        <p:txBody>
          <a:bodyPr>
            <a:normAutofit lnSpcReduction="10000"/>
          </a:bodyPr>
          <a:lstStyle/>
          <a:p>
            <a:r>
              <a:rPr lang="en-AU" sz="6600" cap="small" dirty="0">
                <a:solidFill>
                  <a:schemeClr val="bg1"/>
                </a:solidFill>
                <a:latin typeface="Alegreya" panose="00000500000000000000" pitchFamily="2" charset="0"/>
              </a:rPr>
              <a:t>Joshua 22:24-29</a:t>
            </a:r>
            <a:endParaRPr lang="en-AU" sz="6600" dirty="0">
              <a:latin typeface="Alegreya" panose="00000500000000000000" pitchFamily="2" charset="0"/>
            </a:endParaRPr>
          </a:p>
        </p:txBody>
      </p:sp>
      <p:cxnSp>
        <p:nvCxnSpPr>
          <p:cNvPr id="4" name="Straight Connector 3">
            <a:extLst>
              <a:ext uri="{FF2B5EF4-FFF2-40B4-BE49-F238E27FC236}">
                <a16:creationId xmlns:a16="http://schemas.microsoft.com/office/drawing/2014/main" id="{BA50B9BE-A60B-4F2A-86E0-B95D99A6A206}"/>
              </a:ext>
            </a:extLst>
          </p:cNvPr>
          <p:cNvCxnSpPr>
            <a:cxnSpLocks/>
          </p:cNvCxnSpPr>
          <p:nvPr/>
        </p:nvCxnSpPr>
        <p:spPr>
          <a:xfrm>
            <a:off x="3726024" y="3442996"/>
            <a:ext cx="473995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298496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697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4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DDD45-7BAD-4312-A49B-9A1A70BD95EC}"/>
              </a:ext>
            </a:extLst>
          </p:cNvPr>
          <p:cNvPicPr>
            <a:picLocks noChangeAspect="1"/>
          </p:cNvPicPr>
          <p:nvPr/>
        </p:nvPicPr>
        <p:blipFill rotWithShape="1">
          <a:blip r:embed="rId2"/>
          <a:srcRect t="30525" b="32522"/>
          <a:stretch/>
        </p:blipFill>
        <p:spPr>
          <a:xfrm>
            <a:off x="0" y="-1"/>
            <a:ext cx="12192000" cy="6858001"/>
          </a:xfrm>
          <a:prstGeom prst="rect">
            <a:avLst/>
          </a:prstGeom>
        </p:spPr>
      </p:pic>
      <p:pic>
        <p:nvPicPr>
          <p:cNvPr id="6" name="Picture 5" descr="A wedding cake&#10;&#10;Description automatically generated">
            <a:extLst>
              <a:ext uri="{FF2B5EF4-FFF2-40B4-BE49-F238E27FC236}">
                <a16:creationId xmlns:a16="http://schemas.microsoft.com/office/drawing/2014/main" id="{2D4FFD81-D2FC-4568-8C6C-E5BD9C41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871" y="3808574"/>
            <a:ext cx="946081" cy="652894"/>
          </a:xfrm>
          <a:prstGeom prst="rect">
            <a:avLst/>
          </a:prstGeom>
        </p:spPr>
      </p:pic>
      <p:sp>
        <p:nvSpPr>
          <p:cNvPr id="7" name="TextBox 6">
            <a:extLst>
              <a:ext uri="{FF2B5EF4-FFF2-40B4-BE49-F238E27FC236}">
                <a16:creationId xmlns:a16="http://schemas.microsoft.com/office/drawing/2014/main" id="{834B9B8F-8007-444A-BA69-54C99DC47178}"/>
              </a:ext>
            </a:extLst>
          </p:cNvPr>
          <p:cNvSpPr txBox="1"/>
          <p:nvPr/>
        </p:nvSpPr>
        <p:spPr>
          <a:xfrm>
            <a:off x="242047" y="307562"/>
            <a:ext cx="2850777" cy="1323439"/>
          </a:xfrm>
          <a:prstGeom prst="rect">
            <a:avLst/>
          </a:prstGeom>
          <a:noFill/>
          <a:ln w="38100">
            <a:solidFill>
              <a:schemeClr val="bg1"/>
            </a:solidFill>
          </a:ln>
        </p:spPr>
        <p:txBody>
          <a:bodyPr wrap="square" rtlCol="0">
            <a:spAutoFit/>
          </a:bodyPr>
          <a:lstStyle/>
          <a:p>
            <a:r>
              <a:rPr lang="en-AU" sz="4000" dirty="0">
                <a:solidFill>
                  <a:schemeClr val="bg1"/>
                </a:solidFill>
                <a:latin typeface="Muli Light" pitchFamily="2" charset="0"/>
              </a:rPr>
              <a:t>Altar of WITNESS</a:t>
            </a:r>
          </a:p>
        </p:txBody>
      </p:sp>
      <p:sp>
        <p:nvSpPr>
          <p:cNvPr id="11" name="TextBox 10">
            <a:extLst>
              <a:ext uri="{FF2B5EF4-FFF2-40B4-BE49-F238E27FC236}">
                <a16:creationId xmlns:a16="http://schemas.microsoft.com/office/drawing/2014/main" id="{62E79FCA-1B3F-4A07-B6B8-8E7541B710F0}"/>
              </a:ext>
            </a:extLst>
          </p:cNvPr>
          <p:cNvSpPr txBox="1"/>
          <p:nvPr/>
        </p:nvSpPr>
        <p:spPr>
          <a:xfrm>
            <a:off x="2402550" y="3039503"/>
            <a:ext cx="2339789" cy="923330"/>
          </a:xfrm>
          <a:prstGeom prst="rect">
            <a:avLst/>
          </a:prstGeom>
          <a:noFill/>
          <a:ln w="38100">
            <a:solidFill>
              <a:srgbClr val="FF0000"/>
            </a:solidFill>
          </a:ln>
        </p:spPr>
        <p:txBody>
          <a:bodyPr wrap="square" rtlCol="0">
            <a:spAutoFit/>
          </a:bodyPr>
          <a:lstStyle/>
          <a:p>
            <a:r>
              <a:rPr lang="en-AU" sz="5400" b="1" dirty="0">
                <a:solidFill>
                  <a:srgbClr val="FF0000"/>
                </a:solidFill>
                <a:latin typeface="Muli Light" pitchFamily="2" charset="0"/>
              </a:rPr>
              <a:t>WEST</a:t>
            </a:r>
          </a:p>
        </p:txBody>
      </p:sp>
      <p:sp>
        <p:nvSpPr>
          <p:cNvPr id="13" name="TextBox 12">
            <a:extLst>
              <a:ext uri="{FF2B5EF4-FFF2-40B4-BE49-F238E27FC236}">
                <a16:creationId xmlns:a16="http://schemas.microsoft.com/office/drawing/2014/main" id="{C115D680-1929-45F3-ABB9-6AF34F5BB604}"/>
              </a:ext>
            </a:extLst>
          </p:cNvPr>
          <p:cNvSpPr txBox="1"/>
          <p:nvPr/>
        </p:nvSpPr>
        <p:spPr>
          <a:xfrm>
            <a:off x="8830225" y="3055277"/>
            <a:ext cx="2057715" cy="923330"/>
          </a:xfrm>
          <a:prstGeom prst="rect">
            <a:avLst/>
          </a:prstGeom>
          <a:noFill/>
          <a:ln w="38100">
            <a:solidFill>
              <a:srgbClr val="FF0000"/>
            </a:solidFill>
          </a:ln>
        </p:spPr>
        <p:txBody>
          <a:bodyPr wrap="square" rtlCol="0">
            <a:spAutoFit/>
          </a:bodyPr>
          <a:lstStyle/>
          <a:p>
            <a:r>
              <a:rPr lang="en-AU" sz="5400" b="1" dirty="0">
                <a:solidFill>
                  <a:srgbClr val="FF0000"/>
                </a:solidFill>
                <a:latin typeface="Muli Light" pitchFamily="2" charset="0"/>
              </a:rPr>
              <a:t>EAST</a:t>
            </a:r>
          </a:p>
        </p:txBody>
      </p:sp>
    </p:spTree>
    <p:extLst>
      <p:ext uri="{BB962C8B-B14F-4D97-AF65-F5344CB8AC3E}">
        <p14:creationId xmlns:p14="http://schemas.microsoft.com/office/powerpoint/2010/main" val="290767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DDD45-7BAD-4312-A49B-9A1A70BD95EC}"/>
              </a:ext>
            </a:extLst>
          </p:cNvPr>
          <p:cNvPicPr>
            <a:picLocks noChangeAspect="1"/>
          </p:cNvPicPr>
          <p:nvPr/>
        </p:nvPicPr>
        <p:blipFill rotWithShape="1">
          <a:blip r:embed="rId2"/>
          <a:srcRect t="30525" b="32522"/>
          <a:stretch/>
        </p:blipFill>
        <p:spPr>
          <a:xfrm>
            <a:off x="0" y="-1"/>
            <a:ext cx="12192000" cy="6858001"/>
          </a:xfrm>
          <a:prstGeom prst="rect">
            <a:avLst/>
          </a:prstGeom>
        </p:spPr>
      </p:pic>
      <p:pic>
        <p:nvPicPr>
          <p:cNvPr id="6" name="Picture 5" descr="A wedding cake&#10;&#10;Description automatically generated">
            <a:extLst>
              <a:ext uri="{FF2B5EF4-FFF2-40B4-BE49-F238E27FC236}">
                <a16:creationId xmlns:a16="http://schemas.microsoft.com/office/drawing/2014/main" id="{2D4FFD81-D2FC-4568-8C6C-E5BD9C41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871" y="3808574"/>
            <a:ext cx="946081" cy="652894"/>
          </a:xfrm>
          <a:prstGeom prst="rect">
            <a:avLst/>
          </a:prstGeom>
        </p:spPr>
      </p:pic>
      <p:sp>
        <p:nvSpPr>
          <p:cNvPr id="7" name="TextBox 6">
            <a:extLst>
              <a:ext uri="{FF2B5EF4-FFF2-40B4-BE49-F238E27FC236}">
                <a16:creationId xmlns:a16="http://schemas.microsoft.com/office/drawing/2014/main" id="{834B9B8F-8007-444A-BA69-54C99DC47178}"/>
              </a:ext>
            </a:extLst>
          </p:cNvPr>
          <p:cNvSpPr txBox="1"/>
          <p:nvPr/>
        </p:nvSpPr>
        <p:spPr>
          <a:xfrm>
            <a:off x="242047" y="307562"/>
            <a:ext cx="2850777" cy="1323439"/>
          </a:xfrm>
          <a:prstGeom prst="rect">
            <a:avLst/>
          </a:prstGeom>
          <a:noFill/>
          <a:ln w="38100">
            <a:solidFill>
              <a:schemeClr val="bg1"/>
            </a:solidFill>
          </a:ln>
        </p:spPr>
        <p:txBody>
          <a:bodyPr wrap="square" rtlCol="0">
            <a:spAutoFit/>
          </a:bodyPr>
          <a:lstStyle/>
          <a:p>
            <a:r>
              <a:rPr lang="en-AU" sz="4000" dirty="0">
                <a:solidFill>
                  <a:schemeClr val="bg1"/>
                </a:solidFill>
                <a:latin typeface="Muli Light" pitchFamily="2" charset="0"/>
              </a:rPr>
              <a:t>Altar of WITNESS</a:t>
            </a:r>
          </a:p>
        </p:txBody>
      </p:sp>
      <p:sp>
        <p:nvSpPr>
          <p:cNvPr id="11" name="TextBox 10">
            <a:extLst>
              <a:ext uri="{FF2B5EF4-FFF2-40B4-BE49-F238E27FC236}">
                <a16:creationId xmlns:a16="http://schemas.microsoft.com/office/drawing/2014/main" id="{62E79FCA-1B3F-4A07-B6B8-8E7541B710F0}"/>
              </a:ext>
            </a:extLst>
          </p:cNvPr>
          <p:cNvSpPr txBox="1"/>
          <p:nvPr/>
        </p:nvSpPr>
        <p:spPr>
          <a:xfrm>
            <a:off x="2402550" y="3039503"/>
            <a:ext cx="2339789" cy="923330"/>
          </a:xfrm>
          <a:prstGeom prst="rect">
            <a:avLst/>
          </a:prstGeom>
          <a:noFill/>
          <a:ln w="38100">
            <a:solidFill>
              <a:srgbClr val="FF0000"/>
            </a:solidFill>
          </a:ln>
        </p:spPr>
        <p:txBody>
          <a:bodyPr wrap="square" rtlCol="0">
            <a:spAutoFit/>
          </a:bodyPr>
          <a:lstStyle/>
          <a:p>
            <a:r>
              <a:rPr lang="en-AU" sz="5400" b="1" dirty="0">
                <a:solidFill>
                  <a:srgbClr val="FF0000"/>
                </a:solidFill>
                <a:latin typeface="Muli Light" pitchFamily="2" charset="0"/>
              </a:rPr>
              <a:t>WEST</a:t>
            </a:r>
          </a:p>
        </p:txBody>
      </p:sp>
      <p:sp>
        <p:nvSpPr>
          <p:cNvPr id="13" name="TextBox 12">
            <a:extLst>
              <a:ext uri="{FF2B5EF4-FFF2-40B4-BE49-F238E27FC236}">
                <a16:creationId xmlns:a16="http://schemas.microsoft.com/office/drawing/2014/main" id="{C115D680-1929-45F3-ABB9-6AF34F5BB604}"/>
              </a:ext>
            </a:extLst>
          </p:cNvPr>
          <p:cNvSpPr txBox="1"/>
          <p:nvPr/>
        </p:nvSpPr>
        <p:spPr>
          <a:xfrm>
            <a:off x="8830225" y="3055277"/>
            <a:ext cx="2057715" cy="923330"/>
          </a:xfrm>
          <a:prstGeom prst="rect">
            <a:avLst/>
          </a:prstGeom>
          <a:noFill/>
          <a:ln w="38100">
            <a:solidFill>
              <a:srgbClr val="FF0000"/>
            </a:solidFill>
          </a:ln>
        </p:spPr>
        <p:txBody>
          <a:bodyPr wrap="square" rtlCol="0">
            <a:spAutoFit/>
          </a:bodyPr>
          <a:lstStyle/>
          <a:p>
            <a:r>
              <a:rPr lang="en-AU" sz="5400" b="1" dirty="0">
                <a:solidFill>
                  <a:srgbClr val="FF0000"/>
                </a:solidFill>
                <a:latin typeface="Muli Light" pitchFamily="2" charset="0"/>
              </a:rPr>
              <a:t>EAST</a:t>
            </a:r>
          </a:p>
        </p:txBody>
      </p:sp>
      <p:cxnSp>
        <p:nvCxnSpPr>
          <p:cNvPr id="16" name="Straight Arrow Connector 15">
            <a:extLst>
              <a:ext uri="{FF2B5EF4-FFF2-40B4-BE49-F238E27FC236}">
                <a16:creationId xmlns:a16="http://schemas.microsoft.com/office/drawing/2014/main" id="{F318D182-B3A3-4FFE-BABF-03F5EC3B9323}"/>
              </a:ext>
            </a:extLst>
          </p:cNvPr>
          <p:cNvCxnSpPr>
            <a:cxnSpLocks/>
          </p:cNvCxnSpPr>
          <p:nvPr/>
        </p:nvCxnSpPr>
        <p:spPr>
          <a:xfrm flipH="1">
            <a:off x="4980201" y="3714445"/>
            <a:ext cx="36931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4ADB7D-431F-4F51-9857-B71D1E037336}"/>
              </a:ext>
            </a:extLst>
          </p:cNvPr>
          <p:cNvCxnSpPr>
            <a:cxnSpLocks/>
          </p:cNvCxnSpPr>
          <p:nvPr/>
        </p:nvCxnSpPr>
        <p:spPr>
          <a:xfrm>
            <a:off x="4980201" y="3428999"/>
            <a:ext cx="36931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034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3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84DE8C3-CE1A-4EF1-9D6D-ACC91D05FA8B}"/>
              </a:ext>
            </a:extLst>
          </p:cNvPr>
          <p:cNvSpPr txBox="1">
            <a:spLocks/>
          </p:cNvSpPr>
          <p:nvPr/>
        </p:nvSpPr>
        <p:spPr>
          <a:xfrm>
            <a:off x="612557" y="1606730"/>
            <a:ext cx="10999433" cy="4885509"/>
          </a:xfrm>
          <a:prstGeom prst="rect">
            <a:avLst/>
          </a:prstGeom>
          <a:solidFill>
            <a:schemeClr val="bg1">
              <a:alpha val="60000"/>
            </a:schemeClr>
          </a:solidFill>
        </p:spPr>
        <p:txBody>
          <a:bodyPr vert="horz" lIns="91440" tIns="10800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spcBef>
                <a:spcPts val="1200"/>
              </a:spcBef>
              <a:buFont typeface="Arial" panose="020B0604020202020204" pitchFamily="34" charset="0"/>
              <a:buChar char="•"/>
            </a:pPr>
            <a:r>
              <a:rPr lang="en-AU" sz="3400" dirty="0">
                <a:latin typeface="Muli Light" panose="00000400000000000000" pitchFamily="2" charset="0"/>
              </a:rPr>
              <a:t>Consider how you have been thinking of Christian ‘unity’ in the past. What kind of unity came to mind? </a:t>
            </a:r>
          </a:p>
          <a:p>
            <a:pPr marL="571500" indent="-571500">
              <a:spcBef>
                <a:spcPts val="1200"/>
              </a:spcBef>
              <a:buFont typeface="Arial" panose="020B0604020202020204" pitchFamily="34" charset="0"/>
              <a:buChar char="•"/>
            </a:pPr>
            <a:r>
              <a:rPr lang="en-AU" sz="3400" dirty="0">
                <a:latin typeface="Muli Light" panose="00000400000000000000" pitchFamily="2" charset="0"/>
              </a:rPr>
              <a:t>Why can there not be true unity without shared loyalty to the Lord Jesus?</a:t>
            </a:r>
          </a:p>
          <a:p>
            <a:pPr marL="571500" indent="-571500">
              <a:spcBef>
                <a:spcPts val="1200"/>
              </a:spcBef>
              <a:buFont typeface="Arial" panose="020B0604020202020204" pitchFamily="34" charset="0"/>
              <a:buChar char="•"/>
            </a:pPr>
            <a:r>
              <a:rPr lang="en-AU" sz="3400" dirty="0">
                <a:latin typeface="Muli Light" panose="00000400000000000000" pitchFamily="2" charset="0"/>
              </a:rPr>
              <a:t>Have you confronted someone out of concern for their faith before? Why/why not?</a:t>
            </a:r>
          </a:p>
          <a:p>
            <a:pPr marL="571500" indent="-571500">
              <a:spcBef>
                <a:spcPts val="1200"/>
              </a:spcBef>
              <a:buFont typeface="Arial" panose="020B0604020202020204" pitchFamily="34" charset="0"/>
              <a:buChar char="•"/>
            </a:pPr>
            <a:r>
              <a:rPr lang="en-AU" sz="3400" dirty="0">
                <a:latin typeface="Muli Light" panose="00000400000000000000" pitchFamily="2" charset="0"/>
              </a:rPr>
              <a:t>How are you challenged to do so from today’s message? What scenarios can you think of where you might need to do so?</a:t>
            </a:r>
          </a:p>
          <a:p>
            <a:pPr marL="571500" indent="-571500">
              <a:spcBef>
                <a:spcPts val="1200"/>
              </a:spcBef>
              <a:buFont typeface="Arial" panose="020B0604020202020204" pitchFamily="34" charset="0"/>
              <a:buChar char="•"/>
            </a:pPr>
            <a:endParaRPr lang="en-AU" sz="3400" dirty="0">
              <a:latin typeface="Muli Light" panose="00000400000000000000" pitchFamily="2" charset="0"/>
            </a:endParaRPr>
          </a:p>
        </p:txBody>
      </p:sp>
      <p:sp>
        <p:nvSpPr>
          <p:cNvPr id="2" name="Rectangle 1">
            <a:extLst>
              <a:ext uri="{FF2B5EF4-FFF2-40B4-BE49-F238E27FC236}">
                <a16:creationId xmlns:a16="http://schemas.microsoft.com/office/drawing/2014/main" id="{07F4A32F-563F-414D-A2E9-9CDAAAAFFDC0}"/>
              </a:ext>
            </a:extLst>
          </p:cNvPr>
          <p:cNvSpPr/>
          <p:nvPr/>
        </p:nvSpPr>
        <p:spPr>
          <a:xfrm>
            <a:off x="612557" y="604635"/>
            <a:ext cx="6373861" cy="832279"/>
          </a:xfrm>
          <a:prstGeom prst="rect">
            <a:avLst/>
          </a:prstGeom>
        </p:spPr>
        <p:txBody>
          <a:bodyPr wrap="none">
            <a:spAutoFit/>
          </a:bodyPr>
          <a:lstStyle/>
          <a:p>
            <a:pPr>
              <a:lnSpc>
                <a:spcPct val="107000"/>
              </a:lnSpc>
              <a:spcAft>
                <a:spcPts val="800"/>
              </a:spcAft>
            </a:pPr>
            <a:r>
              <a:rPr lang="en-AU" sz="4800" dirty="0">
                <a:latin typeface="Muli" panose="00000500000000000000" pitchFamily="2" charset="0"/>
                <a:ea typeface="Calibri" panose="020F0502020204030204" pitchFamily="34" charset="0"/>
                <a:cs typeface="Times New Roman" panose="02020603050405020304" pitchFamily="18" charset="0"/>
              </a:rPr>
              <a:t>Discussion Questions:</a:t>
            </a:r>
          </a:p>
        </p:txBody>
      </p:sp>
    </p:spTree>
    <p:extLst>
      <p:ext uri="{BB962C8B-B14F-4D97-AF65-F5344CB8AC3E}">
        <p14:creationId xmlns:p14="http://schemas.microsoft.com/office/powerpoint/2010/main" val="209386128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93C-FD4C-4147-A66C-1286F18AAA39}"/>
              </a:ext>
            </a:extLst>
          </p:cNvPr>
          <p:cNvSpPr>
            <a:spLocks noGrp="1"/>
          </p:cNvSpPr>
          <p:nvPr>
            <p:ph type="title"/>
          </p:nvPr>
        </p:nvSpPr>
        <p:spPr/>
        <p:txBody>
          <a:bodyPr>
            <a:normAutofit/>
          </a:bodyPr>
          <a:lstStyle/>
          <a:p>
            <a:r>
              <a:rPr lang="en-AU" sz="6600" dirty="0"/>
              <a:t>Joshua’s Final Speeches</a:t>
            </a:r>
          </a:p>
        </p:txBody>
      </p:sp>
      <p:sp>
        <p:nvSpPr>
          <p:cNvPr id="3" name="Content Placeholder 2">
            <a:extLst>
              <a:ext uri="{FF2B5EF4-FFF2-40B4-BE49-F238E27FC236}">
                <a16:creationId xmlns:a16="http://schemas.microsoft.com/office/drawing/2014/main" id="{C967E3F8-2F50-4B46-B0F8-309B55A3394E}"/>
              </a:ext>
            </a:extLst>
          </p:cNvPr>
          <p:cNvSpPr>
            <a:spLocks noGrp="1"/>
          </p:cNvSpPr>
          <p:nvPr>
            <p:ph idx="1"/>
          </p:nvPr>
        </p:nvSpPr>
        <p:spPr/>
        <p:txBody>
          <a:bodyPr>
            <a:normAutofit/>
          </a:bodyPr>
          <a:lstStyle/>
          <a:p>
            <a:pPr lvl="1"/>
            <a:r>
              <a:rPr lang="en-AU" sz="5400" dirty="0"/>
              <a:t>22: Loyalty and Unity</a:t>
            </a:r>
          </a:p>
          <a:p>
            <a:pPr lvl="1"/>
            <a:r>
              <a:rPr lang="en-AU" sz="5400" dirty="0"/>
              <a:t>23-24: Loyalty and Service</a:t>
            </a:r>
            <a:endParaRPr lang="en-AU" sz="4800" dirty="0"/>
          </a:p>
        </p:txBody>
      </p:sp>
    </p:spTree>
    <p:extLst>
      <p:ext uri="{BB962C8B-B14F-4D97-AF65-F5344CB8AC3E}">
        <p14:creationId xmlns:p14="http://schemas.microsoft.com/office/powerpoint/2010/main" val="739432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80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DDD45-7BAD-4312-A49B-9A1A70BD95EC}"/>
              </a:ext>
            </a:extLst>
          </p:cNvPr>
          <p:cNvPicPr>
            <a:picLocks noChangeAspect="1"/>
          </p:cNvPicPr>
          <p:nvPr/>
        </p:nvPicPr>
        <p:blipFill>
          <a:blip r:embed="rId2"/>
          <a:stretch>
            <a:fillRect/>
          </a:stretch>
        </p:blipFill>
        <p:spPr>
          <a:xfrm>
            <a:off x="3774595" y="0"/>
            <a:ext cx="4642809" cy="7067006"/>
          </a:xfrm>
          <a:prstGeom prst="rect">
            <a:avLst/>
          </a:prstGeom>
        </p:spPr>
      </p:pic>
      <p:sp>
        <p:nvSpPr>
          <p:cNvPr id="3" name="Oval 2">
            <a:extLst>
              <a:ext uri="{FF2B5EF4-FFF2-40B4-BE49-F238E27FC236}">
                <a16:creationId xmlns:a16="http://schemas.microsoft.com/office/drawing/2014/main" id="{D5314896-EF34-4C40-B74A-310769040920}"/>
              </a:ext>
            </a:extLst>
          </p:cNvPr>
          <p:cNvSpPr/>
          <p:nvPr/>
        </p:nvSpPr>
        <p:spPr>
          <a:xfrm rot="515414">
            <a:off x="6334841" y="1869182"/>
            <a:ext cx="1738530" cy="33286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25D12F37-C7D3-40A0-99A0-5E5FC5FDB792}"/>
              </a:ext>
            </a:extLst>
          </p:cNvPr>
          <p:cNvSpPr txBox="1"/>
          <p:nvPr/>
        </p:nvSpPr>
        <p:spPr>
          <a:xfrm>
            <a:off x="8555484" y="2410118"/>
            <a:ext cx="3439292" cy="2369880"/>
          </a:xfrm>
          <a:prstGeom prst="rect">
            <a:avLst/>
          </a:prstGeom>
          <a:noFill/>
          <a:ln>
            <a:solidFill>
              <a:schemeClr val="tx1"/>
            </a:solidFill>
          </a:ln>
        </p:spPr>
        <p:txBody>
          <a:bodyPr wrap="square" rtlCol="0">
            <a:spAutoFit/>
          </a:bodyPr>
          <a:lstStyle/>
          <a:p>
            <a:r>
              <a:rPr lang="en-AU" sz="3600" b="1" dirty="0">
                <a:effectLst>
                  <a:outerShdw blurRad="38100" dist="38100" dir="2700000" algn="tl">
                    <a:srgbClr val="000000">
                      <a:alpha val="43137"/>
                    </a:srgbClr>
                  </a:outerShdw>
                </a:effectLst>
                <a:latin typeface="Muli Light" pitchFamily="2" charset="0"/>
              </a:rPr>
              <a:t>“EASTIES”</a:t>
            </a:r>
          </a:p>
          <a:p>
            <a:pPr marL="268288" indent="-268288">
              <a:buFont typeface="Arial" panose="020B0604020202020204" pitchFamily="34" charset="0"/>
              <a:buChar char="•"/>
            </a:pPr>
            <a:r>
              <a:rPr lang="en-AU" sz="2800" dirty="0">
                <a:latin typeface="Muli Light" pitchFamily="2" charset="0"/>
              </a:rPr>
              <a:t>Land east of the  Jordan</a:t>
            </a:r>
          </a:p>
          <a:p>
            <a:pPr marL="268288" indent="-268288">
              <a:buFont typeface="Arial" panose="020B0604020202020204" pitchFamily="34" charset="0"/>
              <a:buChar char="•"/>
            </a:pPr>
            <a:r>
              <a:rPr lang="en-AU" sz="2800" dirty="0">
                <a:latin typeface="Muli Light" pitchFamily="2" charset="0"/>
              </a:rPr>
              <a:t>Already given by Moses</a:t>
            </a:r>
          </a:p>
        </p:txBody>
      </p:sp>
    </p:spTree>
    <p:extLst>
      <p:ext uri="{BB962C8B-B14F-4D97-AF65-F5344CB8AC3E}">
        <p14:creationId xmlns:p14="http://schemas.microsoft.com/office/powerpoint/2010/main" val="42248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17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DDD45-7BAD-4312-A49B-9A1A70BD95EC}"/>
              </a:ext>
            </a:extLst>
          </p:cNvPr>
          <p:cNvPicPr>
            <a:picLocks noChangeAspect="1"/>
          </p:cNvPicPr>
          <p:nvPr/>
        </p:nvPicPr>
        <p:blipFill>
          <a:blip r:embed="rId2"/>
          <a:stretch>
            <a:fillRect/>
          </a:stretch>
        </p:blipFill>
        <p:spPr>
          <a:xfrm>
            <a:off x="3774595" y="0"/>
            <a:ext cx="4642809" cy="7067006"/>
          </a:xfrm>
          <a:prstGeom prst="rect">
            <a:avLst/>
          </a:prstGeom>
        </p:spPr>
      </p:pic>
      <p:sp>
        <p:nvSpPr>
          <p:cNvPr id="3" name="Oval 2">
            <a:extLst>
              <a:ext uri="{FF2B5EF4-FFF2-40B4-BE49-F238E27FC236}">
                <a16:creationId xmlns:a16="http://schemas.microsoft.com/office/drawing/2014/main" id="{D5314896-EF34-4C40-B74A-310769040920}"/>
              </a:ext>
            </a:extLst>
          </p:cNvPr>
          <p:cNvSpPr/>
          <p:nvPr/>
        </p:nvSpPr>
        <p:spPr>
          <a:xfrm rot="619280">
            <a:off x="4748022" y="323543"/>
            <a:ext cx="1652048" cy="64354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EE423526-52FB-4B94-9BAB-DABE96BC4F94}"/>
              </a:ext>
            </a:extLst>
          </p:cNvPr>
          <p:cNvSpPr txBox="1"/>
          <p:nvPr/>
        </p:nvSpPr>
        <p:spPr>
          <a:xfrm>
            <a:off x="231751" y="2410118"/>
            <a:ext cx="3439292" cy="2369880"/>
          </a:xfrm>
          <a:prstGeom prst="rect">
            <a:avLst/>
          </a:prstGeom>
          <a:noFill/>
          <a:ln>
            <a:solidFill>
              <a:schemeClr val="tx1"/>
            </a:solidFill>
          </a:ln>
        </p:spPr>
        <p:txBody>
          <a:bodyPr wrap="square" rtlCol="0">
            <a:spAutoFit/>
          </a:bodyPr>
          <a:lstStyle/>
          <a:p>
            <a:r>
              <a:rPr lang="en-AU" sz="3600" b="1" dirty="0">
                <a:effectLst>
                  <a:outerShdw blurRad="38100" dist="38100" dir="2700000" algn="tl">
                    <a:srgbClr val="000000">
                      <a:alpha val="43137"/>
                    </a:srgbClr>
                  </a:outerShdw>
                </a:effectLst>
                <a:latin typeface="Muli Light" pitchFamily="2" charset="0"/>
              </a:rPr>
              <a:t>“WESTIES”</a:t>
            </a:r>
            <a:endParaRPr lang="en-AU" sz="2800" b="1" dirty="0">
              <a:effectLst>
                <a:outerShdw blurRad="38100" dist="38100" dir="2700000" algn="tl">
                  <a:srgbClr val="000000">
                    <a:alpha val="43137"/>
                  </a:srgbClr>
                </a:outerShdw>
              </a:effectLst>
              <a:latin typeface="Muli Light" pitchFamily="2" charset="0"/>
            </a:endParaRPr>
          </a:p>
          <a:p>
            <a:pPr marL="268288" indent="-268288">
              <a:buFont typeface="Arial" panose="020B0604020202020204" pitchFamily="34" charset="0"/>
              <a:buChar char="•"/>
            </a:pPr>
            <a:r>
              <a:rPr lang="en-AU" sz="2800" dirty="0">
                <a:latin typeface="Muli Light" pitchFamily="2" charset="0"/>
              </a:rPr>
              <a:t>“Promised Land”</a:t>
            </a:r>
          </a:p>
          <a:p>
            <a:pPr marL="268288" indent="-268288">
              <a:buFont typeface="Arial" panose="020B0604020202020204" pitchFamily="34" charset="0"/>
              <a:buChar char="•"/>
            </a:pPr>
            <a:r>
              <a:rPr lang="en-AU" sz="2800" dirty="0">
                <a:latin typeface="Muli Light" pitchFamily="2" charset="0"/>
              </a:rPr>
              <a:t>Land west of the  Jordan</a:t>
            </a:r>
          </a:p>
          <a:p>
            <a:pPr marL="268288" indent="-268288">
              <a:buFont typeface="Arial" panose="020B0604020202020204" pitchFamily="34" charset="0"/>
              <a:buChar char="•"/>
            </a:pPr>
            <a:r>
              <a:rPr lang="en-AU" sz="2800" dirty="0">
                <a:latin typeface="Muli Light" pitchFamily="2" charset="0"/>
              </a:rPr>
              <a:t>Given by Joshua</a:t>
            </a:r>
          </a:p>
        </p:txBody>
      </p:sp>
    </p:spTree>
    <p:extLst>
      <p:ext uri="{BB962C8B-B14F-4D97-AF65-F5344CB8AC3E}">
        <p14:creationId xmlns:p14="http://schemas.microsoft.com/office/powerpoint/2010/main" val="258156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6374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7529</TotalTime>
  <Words>547</Words>
  <Application>Microsoft Office PowerPoint</Application>
  <PresentationFormat>Widescreen</PresentationFormat>
  <Paragraphs>42</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Muli</vt:lpstr>
      <vt:lpstr>Muli Light</vt:lpstr>
      <vt:lpstr>Alegreya</vt:lpstr>
      <vt:lpstr>Calibri</vt:lpstr>
      <vt:lpstr>Arial</vt:lpstr>
      <vt:lpstr>Calibri Light</vt:lpstr>
      <vt:lpstr>Office Theme</vt:lpstr>
      <vt:lpstr>PowerPoint Presentation</vt:lpstr>
      <vt:lpstr>Joshua’s Final Speeches</vt:lpstr>
      <vt:lpstr>PowerPoint Presentation</vt:lpstr>
      <vt:lpstr>Joshua’s Final Speeches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Ho</dc:creator>
  <cp:lastModifiedBy>Benjamin Ho</cp:lastModifiedBy>
  <cp:revision>4</cp:revision>
  <dcterms:created xsi:type="dcterms:W3CDTF">2020-07-17T10:23:31Z</dcterms:created>
  <dcterms:modified xsi:type="dcterms:W3CDTF">2020-08-22T10:21:57Z</dcterms:modified>
</cp:coreProperties>
</file>